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323" r:id="rId5"/>
    <p:sldId id="294" r:id="rId6"/>
    <p:sldId id="325" r:id="rId7"/>
    <p:sldId id="337" r:id="rId8"/>
    <p:sldId id="338" r:id="rId9"/>
    <p:sldId id="339" r:id="rId10"/>
    <p:sldId id="326" r:id="rId11"/>
    <p:sldId id="340" r:id="rId12"/>
    <p:sldId id="341" r:id="rId13"/>
    <p:sldId id="342" r:id="rId14"/>
    <p:sldId id="343" r:id="rId15"/>
    <p:sldId id="344" r:id="rId16"/>
    <p:sldId id="328" r:id="rId17"/>
    <p:sldId id="345" r:id="rId18"/>
    <p:sldId id="335" r:id="rId19"/>
    <p:sldId id="346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gray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2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30" autoAdjust="0"/>
    <p:restoredTop sz="94643" autoAdjust="0"/>
  </p:normalViewPr>
  <p:slideViewPr>
    <p:cSldViewPr snapToGrid="0" snapToObjects="1">
      <p:cViewPr varScale="1">
        <p:scale>
          <a:sx n="106" d="100"/>
          <a:sy n="106" d="100"/>
        </p:scale>
        <p:origin x="184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23A17C-FB15-44AB-A6EC-2EFA2FF23A45}" type="datetimeFigureOut">
              <a:rPr lang="sk-SK" smtClean="0"/>
              <a:pPr/>
              <a:t>23.05.2019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323E4-4A55-4B64-AEB9-6D9F5352D6D9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69998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400DB-CE52-408A-868E-DB0CCC8E0D66}" type="datetimeFigureOut">
              <a:rPr lang="sk-SK" smtClean="0"/>
              <a:pPr/>
              <a:t>23.05.2019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D5A29E-B756-4371-AE6C-671895E2E756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3663688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822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DCB86-36FC-4B87-9CC3-C6642C5E1596}" type="datetime1">
              <a:rPr lang="en-US" smtClean="0"/>
              <a:pPr/>
              <a:t>5/23/2019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585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C718-A53E-4F2D-A799-2FC1192E5461}" type="datetime1">
              <a:rPr lang="en-US" smtClean="0"/>
              <a:pPr/>
              <a:t>5/23/2019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379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10B10-D541-4474-80BE-8E32B9070CE8}" type="datetime1">
              <a:rPr lang="en-US" smtClean="0"/>
              <a:pPr/>
              <a:t>5/23/2019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251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49B5B-0D76-4E1A-AB20-331FC0BA0081}" type="datetime1">
              <a:rPr lang="en-US" smtClean="0"/>
              <a:pPr/>
              <a:t>5/23/2019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233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813A4-7FCB-4462-85FC-6CE07F015076}" type="datetime1">
              <a:rPr lang="en-US" smtClean="0"/>
              <a:pPr/>
              <a:t>5/23/2019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749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15E66-7C40-471A-AB13-3E9CE9075424}" type="datetime1">
              <a:rPr lang="en-US" smtClean="0"/>
              <a:pPr/>
              <a:t>5/23/2019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297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C9E3D-FB7F-4D03-8A49-B2934185287A}" type="datetime1">
              <a:rPr lang="en-US" smtClean="0"/>
              <a:pPr/>
              <a:t>5/23/2019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358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89A71-1190-488C-B232-3C48918DC984}" type="datetime1">
              <a:rPr lang="en-US" smtClean="0"/>
              <a:pPr/>
              <a:t>5/23/2019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881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4B30-9169-4124-BCEC-E74D9AEB7455}" type="datetime1">
              <a:rPr lang="en-US" smtClean="0"/>
              <a:pPr/>
              <a:t>5/23/2019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373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6E1AD-D095-4345-9D6D-8333EA544A54}" type="datetime1">
              <a:rPr lang="en-US" smtClean="0"/>
              <a:pPr/>
              <a:t>5/23/2019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009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38F95-5DC7-40D4-BF65-39B9DBDE2EAB}" type="datetime1">
              <a:rPr lang="en-US" smtClean="0"/>
              <a:pPr/>
              <a:t>5/23/2019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4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53F33-B4C3-44C2-BF8D-70515065F003}" type="datetime1">
              <a:rPr lang="en-US" smtClean="0"/>
              <a:pPr/>
              <a:t>5/23/2019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481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rokovania.gov.sk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reformuj.sk/vyzva/inteligentny-a-lepsi-samospravny-kraj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reformuj.sk/casto-kladene-otazky-faq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obsahu 5"/>
          <p:cNvSpPr txBox="1">
            <a:spLocks/>
          </p:cNvSpPr>
          <p:nvPr/>
        </p:nvSpPr>
        <p:spPr>
          <a:xfrm>
            <a:off x="-2215279" y="1046740"/>
            <a:ext cx="8496944" cy="4736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5843" lvl="1">
              <a:buSzPct val="60000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sk-SK" b="1" dirty="0" smtClean="0">
              <a:solidFill>
                <a:prstClr val="black"/>
              </a:solidFill>
            </a:endParaRPr>
          </a:p>
        </p:txBody>
      </p:sp>
      <p:sp>
        <p:nvSpPr>
          <p:cNvPr id="12" name="Zástupný symbol obsahu 2"/>
          <p:cNvSpPr txBox="1">
            <a:spLocks/>
          </p:cNvSpPr>
          <p:nvPr/>
        </p:nvSpPr>
        <p:spPr>
          <a:xfrm>
            <a:off x="187262" y="2270476"/>
            <a:ext cx="8750261" cy="36581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sk-SK" sz="2000" dirty="0" smtClean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sk-SK" sz="2000" dirty="0" smtClean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2514" y="326789"/>
            <a:ext cx="53126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POWERPOINT PREZENTÁCIE</a:t>
            </a:r>
            <a:endParaRPr lang="en-US" sz="2800" dirty="0" smtClean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Zaoblený obdĺžnik 4"/>
          <p:cNvSpPr/>
          <p:nvPr/>
        </p:nvSpPr>
        <p:spPr>
          <a:xfrm>
            <a:off x="6722008" y="250671"/>
            <a:ext cx="2421992" cy="94407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575" tIns="19050" rIns="28575" bIns="19050" numCol="1" spcCol="1270" anchor="ctr" anchorCtr="0">
            <a:noAutofit/>
          </a:bodyPr>
          <a:lstStyle/>
          <a:p>
            <a:pPr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sk-SK" sz="15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Zástupný symbol obsahu 2"/>
          <p:cNvSpPr txBox="1">
            <a:spLocks/>
          </p:cNvSpPr>
          <p:nvPr/>
        </p:nvSpPr>
        <p:spPr>
          <a:xfrm>
            <a:off x="459033" y="926421"/>
            <a:ext cx="2687579" cy="2238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sk-SK" sz="1800" dirty="0" smtClean="0">
                <a:solidFill>
                  <a:prstClr val="white">
                    <a:lumMod val="7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OPERAČNÝ </a:t>
            </a:r>
            <a:r>
              <a:rPr lang="sk-SK" sz="1800" dirty="0">
                <a:solidFill>
                  <a:prstClr val="white">
                    <a:lumMod val="7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PROGRAM</a:t>
            </a:r>
          </a:p>
          <a:p>
            <a:pPr algn="l">
              <a:spcBef>
                <a:spcPts val="0"/>
              </a:spcBef>
            </a:pPr>
            <a:endParaRPr lang="sk-SK" sz="1800" dirty="0" smtClean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>
              <a:spcBef>
                <a:spcPts val="0"/>
              </a:spcBef>
            </a:pPr>
            <a:r>
              <a:rPr lang="sk-SK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EFEKTÍVNA </a:t>
            </a:r>
          </a:p>
          <a:p>
            <a:pPr algn="l">
              <a:spcBef>
                <a:spcPts val="0"/>
              </a:spcBef>
            </a:pPr>
            <a:r>
              <a:rPr lang="sk-SK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VEREJNÁ </a:t>
            </a:r>
            <a:endParaRPr lang="sk-SK" dirty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>
              <a:spcBef>
                <a:spcPts val="0"/>
              </a:spcBef>
            </a:pPr>
            <a:r>
              <a:rPr lang="sk-SK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SPRÁVA</a:t>
            </a:r>
          </a:p>
          <a:p>
            <a:pPr algn="just"/>
            <a:r>
              <a:rPr lang="sk-SK" sz="20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ITUÁ STRANA			 		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k-SK" sz="20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just">
              <a:buFont typeface="Arial"/>
              <a:buAutoNum type="arabicPeriod"/>
            </a:pPr>
            <a:endParaRPr lang="sk-SK" sz="2000" dirty="0" smtClean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Arial"/>
              <a:buBlip>
                <a:blip r:embed="rId4"/>
              </a:buBlip>
            </a:pPr>
            <a:endParaRPr lang="sk-SK" sz="20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Obdĺžnik 14"/>
          <p:cNvSpPr/>
          <p:nvPr/>
        </p:nvSpPr>
        <p:spPr>
          <a:xfrm>
            <a:off x="533856" y="4000953"/>
            <a:ext cx="4387768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sk-SK" b="1" i="1" cap="all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Overovanie podmienok poskytnutia príspevku a schvaľovací proces </a:t>
            </a:r>
            <a:r>
              <a:rPr lang="sk-SK" b="1" i="1" cap="all" dirty="0" err="1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endParaRPr lang="sk-SK" b="1" i="1" cap="all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TextBox 9"/>
          <p:cNvSpPr txBox="1"/>
          <p:nvPr/>
        </p:nvSpPr>
        <p:spPr>
          <a:xfrm>
            <a:off x="7270589" y="6077896"/>
            <a:ext cx="16177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k-SK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Banská Bystrica</a:t>
            </a:r>
          </a:p>
          <a:p>
            <a:pPr algn="r"/>
            <a:r>
              <a:rPr lang="sk-SK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MÁJ 2019</a:t>
            </a:r>
            <a:endParaRPr lang="sk-SK" sz="1400" dirty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019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12"/>
          <p:cNvSpPr txBox="1"/>
          <p:nvPr/>
        </p:nvSpPr>
        <p:spPr>
          <a:xfrm>
            <a:off x="1058163" y="156460"/>
            <a:ext cx="62656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Podmienky poskytnutia príspevku</a:t>
            </a:r>
            <a:endParaRPr lang="sk-SK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715561" y="911964"/>
            <a:ext cx="7422776" cy="1388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Obdĺžnik 6"/>
          <p:cNvSpPr/>
          <p:nvPr/>
        </p:nvSpPr>
        <p:spPr>
          <a:xfrm>
            <a:off x="415636" y="1377537"/>
            <a:ext cx="8182099" cy="44473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600" b="1" i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Podmienky, ktoré </a:t>
            </a:r>
            <a:r>
              <a:rPr lang="sk-SK" sz="1600" b="1" i="1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 z údajov poskytnutých v rámci </a:t>
            </a:r>
            <a:r>
              <a:rPr lang="sk-SK" sz="1600" b="1" i="1" dirty="0" err="1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600" b="1" i="1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jej príloh:</a:t>
            </a:r>
          </a:p>
          <a:p>
            <a:pPr marL="450850" indent="-450850"/>
            <a:r>
              <a:rPr lang="sk-SK" sz="13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2.2.1 Podmienka, že oprávnené aktivity sú v súlade s oprávnenými aktivitami </a:t>
            </a:r>
            <a:r>
              <a:rPr lang="sk-SK" sz="13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výzvy</a:t>
            </a:r>
          </a:p>
          <a:p>
            <a:pPr marL="450850" indent="-450850">
              <a:buFont typeface="Arial" panose="020B0604020202020204" pitchFamily="34" charset="0"/>
              <a:buChar char="•"/>
            </a:pP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7. časť </a:t>
            </a:r>
            <a:r>
              <a:rPr lang="sk-SK" sz="13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10. časť </a:t>
            </a:r>
            <a:r>
              <a:rPr lang="sk-SK" sz="13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 príloha </a:t>
            </a:r>
            <a:r>
              <a:rPr lang="sk-SK" sz="1300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Opis projektu </a:t>
            </a:r>
            <a:r>
              <a:rPr lang="sk-SK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príloha č. 2 Príručky pre žiadateľa</a:t>
            </a:r>
            <a:r>
              <a:rPr lang="sk-SK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endParaRPr lang="sk-SK" sz="13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k-SK" sz="13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2.2.2 Podmienka pre poskytnutie  doplnkovej alokácie je, že vykonávané aktivity projektu sú v súlade s rozvojovými iniciatívami Európskej komisie alebo špecifickými prioritami v menej rozvinutých regiónoch SR </a:t>
            </a:r>
            <a:endParaRPr lang="sk-SK" sz="13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kópia </a:t>
            </a:r>
            <a:r>
              <a:rPr lang="sk-SK" sz="1300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memoranda alebo obdobného dokumentu </a:t>
            </a: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potvrdzujúceho zapojenie subjektu žiadateľa do iniciatívy Európskej komisie pre dobiehajúce regióny </a:t>
            </a:r>
          </a:p>
          <a:p>
            <a:r>
              <a:rPr lang="sk-SK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alebo</a:t>
            </a:r>
            <a:endParaRPr lang="sk-SK" sz="1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žiadateľ </a:t>
            </a: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uvedený v relevantnom </a:t>
            </a:r>
            <a:r>
              <a:rPr lang="sk-SK" sz="1300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uznesení vlády SR </a:t>
            </a: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žiadateľ </a:t>
            </a:r>
            <a:r>
              <a:rPr lang="sk-SK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nepredkladá žiadny dokument. </a:t>
            </a: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 pre OP EVS si splnenie tejto časti podmienky overí na základe zverejneného Uznesenia č.580/2018 na portáli vlády SR </a:t>
            </a: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https://rokovania.gov.sk</a:t>
            </a:r>
            <a:r>
              <a:rPr lang="sk-SK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/</a:t>
            </a:r>
            <a:r>
              <a:rPr lang="sk-SK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. </a:t>
            </a:r>
          </a:p>
          <a:p>
            <a:endParaRPr lang="sk-SK" sz="13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0850" indent="-450850"/>
            <a:r>
              <a:rPr lang="sk-SK" sz="13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2.3 </a:t>
            </a:r>
            <a:r>
              <a:rPr lang="sk-SK" sz="13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 Podmienka </a:t>
            </a:r>
            <a:r>
              <a:rPr lang="sk-SK" sz="13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poskytnutia príspevku z hľadiska definovania merateľných ukazovateľov </a:t>
            </a:r>
            <a:r>
              <a:rPr lang="sk-SK" sz="13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10. časť  </a:t>
            </a:r>
            <a:r>
              <a:rPr lang="sk-SK" sz="13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7. časť </a:t>
            </a:r>
            <a:r>
              <a:rPr lang="sk-SK" sz="13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/alebo príloha </a:t>
            </a:r>
            <a:r>
              <a:rPr lang="sk-SK" sz="1300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Opis projektu </a:t>
            </a: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(Príloha č. 2 Príručky pre žiadateľa</a:t>
            </a:r>
            <a:r>
              <a:rPr lang="sk-SK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endParaRPr lang="sk-SK" sz="1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226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12"/>
          <p:cNvSpPr txBox="1"/>
          <p:nvPr/>
        </p:nvSpPr>
        <p:spPr>
          <a:xfrm>
            <a:off x="1058163" y="156460"/>
            <a:ext cx="62656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Podmienky poskytnutia príspevku</a:t>
            </a:r>
            <a:endParaRPr lang="sk-SK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715561" y="911964"/>
            <a:ext cx="7422776" cy="1388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Obdĺžnik 6"/>
          <p:cNvSpPr/>
          <p:nvPr/>
        </p:nvSpPr>
        <p:spPr>
          <a:xfrm>
            <a:off x="415636" y="1377537"/>
            <a:ext cx="818209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600" b="1" i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Podmienky, ktoré </a:t>
            </a:r>
            <a:r>
              <a:rPr lang="sk-SK" sz="1600" b="1" i="1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 z údajov poskytnutých v rámci </a:t>
            </a:r>
            <a:r>
              <a:rPr lang="sk-SK" sz="1600" b="1" i="1" dirty="0" err="1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600" b="1" i="1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jej príloh:</a:t>
            </a:r>
          </a:p>
          <a:p>
            <a:r>
              <a:rPr lang="sk-SK" sz="13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2.4.1 </a:t>
            </a:r>
            <a:r>
              <a:rPr lang="sk-SK" sz="13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Podmienka, že výdavky projektu sú oprávnené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300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Rozpočet</a:t>
            </a:r>
            <a:r>
              <a:rPr lang="sk-SK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(príloha č. 5c Príručky pre žiadateľa), </a:t>
            </a:r>
            <a:r>
              <a:rPr lang="sk-SK" sz="1300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analýza predchádzajúcej mzdovej politiky </a:t>
            </a: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(v zmysle Príručky pre žiadateľa, kapitola 3.2.1 Všeobecné ustanovenia k niektorým typom výdavkov</a:t>
            </a:r>
            <a:r>
              <a:rPr lang="sk-SK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), </a:t>
            </a:r>
            <a:r>
              <a:rPr lang="sk-SK" sz="1300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Opis projektu</a:t>
            </a:r>
            <a:r>
              <a:rPr lang="sk-SK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sk-SK" sz="1300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Prieskumy trhu </a:t>
            </a:r>
            <a:r>
              <a:rPr lang="sk-SK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dodávku ostatných služieb, obstaranie zásob a softvéru (príloha č. 4 Príručky pre žiadateľa), </a:t>
            </a:r>
            <a:r>
              <a:rPr lang="sk-SK" sz="1300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interné predpisy </a:t>
            </a:r>
            <a:r>
              <a:rPr lang="sk-SK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subjektu žiadateľa súvisiace s reguláciou pracovno-právnych vzťahov a uplatňovaním cestovných náhrad</a:t>
            </a:r>
          </a:p>
          <a:p>
            <a:endParaRPr lang="sk-SK" sz="1300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0850" indent="-450850"/>
            <a:r>
              <a:rPr lang="sk-SK" sz="13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2.6 </a:t>
            </a:r>
            <a:r>
              <a:rPr lang="sk-SK" sz="13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 Podmienka splnenia kritérií pre výber projektov</a:t>
            </a:r>
          </a:p>
          <a:p>
            <a:pPr marL="450850" indent="-450850">
              <a:buFont typeface="Arial" panose="020B0604020202020204" pitchFamily="34" charset="0"/>
              <a:buChar char="•"/>
            </a:pPr>
            <a:r>
              <a:rPr lang="sk-SK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 údajov poskytnutých v rámci </a:t>
            </a:r>
            <a:r>
              <a:rPr lang="sk-SK" sz="13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jej príloh</a:t>
            </a:r>
          </a:p>
          <a:p>
            <a:endParaRPr lang="sk-SK" sz="13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0850" indent="-450850"/>
            <a:r>
              <a:rPr lang="sk-SK" sz="13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2.8.3 </a:t>
            </a:r>
            <a:r>
              <a:rPr lang="sk-SK" sz="13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Podmienka začatia verejného obstarávania na hlavné aktivity projektu pre projekty, ktorých dodávateľsky realizované hlavné aktivity alebo ich časti (</a:t>
            </a:r>
            <a:r>
              <a:rPr lang="sk-SK" sz="13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t.j</a:t>
            </a:r>
            <a:r>
              <a:rPr lang="sk-SK" sz="13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dodanie tovaru alebo poskytnutie služieb a pod.) predstavujú rozsah 10 % a  viac z celkových oprávnených výdavkov hlavných aktivít projektu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300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Rozpočet</a:t>
            </a:r>
            <a:r>
              <a:rPr lang="sk-SK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projektu a následne podľa výsledku overí splnenie tejto podmienky na základe 12. časti </a:t>
            </a:r>
            <a:r>
              <a:rPr lang="sk-SK" sz="13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endParaRPr lang="sk-SK" sz="13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77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12"/>
          <p:cNvSpPr txBox="1"/>
          <p:nvPr/>
        </p:nvSpPr>
        <p:spPr>
          <a:xfrm>
            <a:off x="1058163" y="156460"/>
            <a:ext cx="62656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Podmienky poskytnutia príspevku</a:t>
            </a:r>
            <a:endParaRPr lang="sk-SK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715561" y="911964"/>
            <a:ext cx="7422776" cy="1388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Obdĺžnik 6"/>
          <p:cNvSpPr/>
          <p:nvPr/>
        </p:nvSpPr>
        <p:spPr>
          <a:xfrm>
            <a:off x="504701" y="1377536"/>
            <a:ext cx="8182099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600" b="1" i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Podmienky, ktoré </a:t>
            </a:r>
            <a:r>
              <a:rPr lang="sk-SK" sz="1600" b="1" i="1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 z údajov poskytnutých v rámci </a:t>
            </a:r>
            <a:r>
              <a:rPr lang="sk-SK" sz="1600" b="1" i="1" dirty="0" err="1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600" b="1" i="1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jej príloh:</a:t>
            </a:r>
          </a:p>
          <a:p>
            <a:pPr marL="450850" indent="-450850"/>
            <a:r>
              <a:rPr lang="sk-SK" sz="13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2.9.1 </a:t>
            </a:r>
            <a:r>
              <a:rPr lang="sk-SK" sz="13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Maximálna a minimálna výška </a:t>
            </a:r>
            <a:r>
              <a:rPr lang="sk-SK" sz="13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príspevku</a:t>
            </a:r>
          </a:p>
          <a:p>
            <a:pPr marL="450850" indent="-450850">
              <a:buFont typeface="Arial" panose="020B0604020202020204" pitchFamily="34" charset="0"/>
              <a:buChar char="•"/>
            </a:pPr>
            <a:r>
              <a:rPr lang="sk-SK" sz="13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(časť 11.) a </a:t>
            </a:r>
            <a:r>
              <a:rPr lang="sk-SK" sz="1300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Rozpočet</a:t>
            </a: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(príloha č. 5c Príručky pre žiadateľa o NFP</a:t>
            </a:r>
            <a:r>
              <a:rPr lang="sk-SK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).</a:t>
            </a:r>
          </a:p>
          <a:p>
            <a:endParaRPr lang="sk-SK" sz="1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k-SK" sz="13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2.9.2 Podmienka poskytnutia príspevku z hľadiska súladu s horizontálnymi </a:t>
            </a:r>
            <a:r>
              <a:rPr lang="sk-SK" sz="13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princípmi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 časti formulára </a:t>
            </a:r>
            <a:r>
              <a:rPr lang="sk-SK" sz="13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prílohy </a:t>
            </a:r>
            <a:r>
              <a:rPr lang="sk-SK" sz="13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1300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Opis projektu </a:t>
            </a: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(príloha č. 2 Príručky pre žiadateľa</a:t>
            </a:r>
            <a:r>
              <a:rPr lang="sk-SK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 sz="1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k-SK" sz="13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2.9.3 Časová oprávnenosť realizácie projektu </a:t>
            </a:r>
            <a:endParaRPr lang="sk-SK" sz="13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9. časť a 7. časť formulára </a:t>
            </a:r>
            <a:r>
              <a:rPr lang="sk-SK" sz="13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prílohy </a:t>
            </a:r>
            <a:r>
              <a:rPr lang="sk-SK" sz="13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1300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Opis projektu </a:t>
            </a: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(príloha č. 2 Príručky pre žiadateľa o NFP)</a:t>
            </a:r>
          </a:p>
        </p:txBody>
      </p:sp>
    </p:spTree>
    <p:extLst>
      <p:ext uri="{BB962C8B-B14F-4D97-AF65-F5344CB8AC3E}">
        <p14:creationId xmlns:p14="http://schemas.microsoft.com/office/powerpoint/2010/main" val="201897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12"/>
          <p:cNvSpPr txBox="1"/>
          <p:nvPr/>
        </p:nvSpPr>
        <p:spPr>
          <a:xfrm>
            <a:off x="1058163" y="156460"/>
            <a:ext cx="80314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Overovanie PPP a ďalšie informácie k výzve</a:t>
            </a:r>
            <a:endParaRPr lang="sk-SK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715561" y="975412"/>
            <a:ext cx="7422776" cy="1388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Obdĺžnik 5"/>
          <p:cNvSpPr/>
          <p:nvPr/>
        </p:nvSpPr>
        <p:spPr>
          <a:xfrm>
            <a:off x="599020" y="1337584"/>
            <a:ext cx="782780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600" b="1" i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Predmetom administratívneho overovania </a:t>
            </a:r>
            <a:r>
              <a:rPr lang="sk-SK" sz="1600" b="1" i="1" dirty="0" err="1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600" b="1" i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je overenie</a:t>
            </a:r>
            <a:r>
              <a:rPr lang="sk-SK" sz="1600" b="1" i="1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endParaRPr lang="sk-SK" sz="1600" b="1" i="1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Doručenia </a:t>
            </a:r>
            <a:r>
              <a:rPr lang="sk-SK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riadne, včas a v určenej forme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Úplnosť predloženej </a:t>
            </a:r>
            <a:r>
              <a:rPr lang="sk-SK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endParaRPr lang="sk-SK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Splnenia podmienok poskytnutia príspevku zadefinovaných vo výzve relevantných pre administratívne overenie.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prípade, ak na základe preskúmania </a:t>
            </a:r>
            <a:r>
              <a:rPr lang="sk-SK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jej príloh vzniknú pochybnosti o pravdivosti alebo úplnosti </a:t>
            </a:r>
            <a:r>
              <a:rPr lang="sk-SK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alebo jej príloh, </a:t>
            </a:r>
            <a:r>
              <a:rPr lang="sk-SK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 pre OP EVS vyzve žiadateľa na doplnenie neúplných údajov, vysvetlenie nejasností alebo nápravu nepravdivých údajov zaslaním výzvy na doplnenie </a:t>
            </a:r>
            <a:r>
              <a:rPr lang="sk-SK" sz="1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Lehota na doplnenie údajov na základe výzvy na doplnenie </a:t>
            </a:r>
            <a:r>
              <a:rPr lang="sk-SK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nemôže byť kratšia ako 5 pracovných dní. Tento princíp RO pre OP EVS primerane uplatní aj pri overovaní splnenia podmienky doručenia riadne, včas a v určenej forme.</a:t>
            </a:r>
          </a:p>
        </p:txBody>
      </p:sp>
    </p:spTree>
    <p:extLst>
      <p:ext uri="{BB962C8B-B14F-4D97-AF65-F5344CB8AC3E}">
        <p14:creationId xmlns:p14="http://schemas.microsoft.com/office/powerpoint/2010/main" val="46188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12"/>
          <p:cNvSpPr txBox="1"/>
          <p:nvPr/>
        </p:nvSpPr>
        <p:spPr>
          <a:xfrm>
            <a:off x="1058163" y="156460"/>
            <a:ext cx="80314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Overovanie PPP a ďalšie informácie k výzve</a:t>
            </a:r>
            <a:endParaRPr lang="sk-SK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715561" y="975412"/>
            <a:ext cx="7422776" cy="1388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Obdĺžnik 5"/>
          <p:cNvSpPr/>
          <p:nvPr/>
        </p:nvSpPr>
        <p:spPr>
          <a:xfrm>
            <a:off x="599020" y="1337584"/>
            <a:ext cx="7827804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600" b="1" i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Predmetom odborného hodnotenia </a:t>
            </a: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</a:t>
            </a:r>
            <a:r>
              <a:rPr lang="sk-SK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ktorá </a:t>
            </a:r>
            <a:r>
              <a:rPr lang="sk-SK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splnila podmienky administratívneho overenia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endParaRPr lang="sk-SK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Odborné 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hodnotenie je vykonávané minimálne dvomi odbornými hodnotiteľmi v totožnom rozsahu. Hodnotitelia posudzujú projekt ako celok, berúc do úvahy údaje a informácie uvedené v </a:t>
            </a:r>
            <a:r>
              <a:rPr lang="sk-SK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jej povinných prílohách. Hodnotitelia zaznamenávajú odborné hodnotenie jednotlivých </a:t>
            </a:r>
            <a:r>
              <a:rPr lang="sk-SK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do hodnotiaceho hárku odborného hodnotenia </a:t>
            </a:r>
            <a:r>
              <a:rPr lang="sk-SK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r>
              <a:rPr lang="sk-SK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 </a:t>
            </a:r>
            <a:r>
              <a:rPr lang="sk-SK" sz="13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 procese odborného hodnotenia nesplní podmienku poskytnutia príspevku „Splnenie kritérií pre výber projektov“ RO pre OP EVS vydá </a:t>
            </a:r>
            <a:r>
              <a:rPr lang="sk-SK" sz="13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rozhodnutie o neschválení </a:t>
            </a:r>
            <a:r>
              <a:rPr lang="sk-SK" sz="13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3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r>
              <a:rPr lang="sk-SK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prípade, že </a:t>
            </a:r>
            <a:r>
              <a:rPr lang="sk-SK" sz="13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13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splnila podmienky odborného hodnotenia</a:t>
            </a:r>
            <a:r>
              <a:rPr lang="sk-SK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sk-SK" sz="13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ale RO pre OP EVS využil možnosť nahradiť niektoré dokumenty</a:t>
            </a: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preukazujúce splnenie podmienok poskytnutia príspevku čestným vyhlásením, RO pre OP EVS vyzve pred vydaním rozhodnutia o </a:t>
            </a:r>
            <a:r>
              <a:rPr lang="sk-SK" sz="13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žiadateľa na preukázanie splnenia relevantných podmienok poskytnutia príspevku. </a:t>
            </a:r>
            <a:endParaRPr lang="sk-SK" sz="13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k-SK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 </a:t>
            </a:r>
            <a:r>
              <a:rPr lang="sk-SK" sz="13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žiadateľ nedoplní </a:t>
            </a: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žiadne náležitosti, nedoručí požadované náležitosti ani po opätovne stanovenom termíne alebo v prípade, ak aj po doplnení chýbajúcich náležitostí naďalej pretrvávajú pochybnosti o pravdivosti alebo úplnosti žiadosti, na základe čoho nie je možné overiť splnenie niektorej z podmienok poskytnutia príspevku a rozhodnúť o schválení </a:t>
            </a:r>
            <a:r>
              <a:rPr lang="sk-SK" sz="13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sk-SK" sz="13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 pre OP EVS pripraví rozhodnutie o zastavení konania.</a:t>
            </a:r>
          </a:p>
        </p:txBody>
      </p:sp>
    </p:spTree>
    <p:extLst>
      <p:ext uri="{BB962C8B-B14F-4D97-AF65-F5344CB8AC3E}">
        <p14:creationId xmlns:p14="http://schemas.microsoft.com/office/powerpoint/2010/main" val="200055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12"/>
          <p:cNvSpPr txBox="1"/>
          <p:nvPr/>
        </p:nvSpPr>
        <p:spPr>
          <a:xfrm>
            <a:off x="1058163" y="156460"/>
            <a:ext cx="72771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Vydávanie rozhodnutia a zverejňovanie</a:t>
            </a:r>
            <a:endParaRPr lang="sk-SK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715561" y="911964"/>
            <a:ext cx="7422776" cy="1388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Obdĺžnik 8"/>
          <p:cNvSpPr/>
          <p:nvPr/>
        </p:nvSpPr>
        <p:spPr>
          <a:xfrm>
            <a:off x="641268" y="1461247"/>
            <a:ext cx="8045531" cy="4222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základe skutočností zistených v rámci konania o </a:t>
            </a:r>
            <a:r>
              <a:rPr lang="sk-SK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sk-SK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t.j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na základe posúdenia splnenia podmienok poskytnutia príspevku určených vo výzve/vyzvaní, vydá RO pre OP EVS o </a:t>
            </a:r>
            <a:r>
              <a:rPr lang="sk-SK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marL="342900" lvl="0" indent="-3429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rozhodnutie o schválení;</a:t>
            </a:r>
          </a:p>
          <a:p>
            <a:pPr marL="342900" lvl="0" indent="-3429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rozhodnutie o neschválení;</a:t>
            </a:r>
          </a:p>
          <a:p>
            <a:pPr marL="342900" lvl="0" indent="-3429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rozhodnutie o zastavení konania.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2986405" algn="ctr"/>
                <a:tab pos="5972810" algn="r"/>
              </a:tabLst>
            </a:pP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 pre OP EVS vydá rozhodnutie </a:t>
            </a:r>
            <a:r>
              <a:rPr lang="sk-SK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 70 pracovných dní 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 konečného termínu príslušného posudzovaného časového obdobia vyzvania/výzvy</a:t>
            </a: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2986405" algn="ctr"/>
                <a:tab pos="5972810" algn="r"/>
              </a:tabLst>
            </a:pP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 lehoty pre RO pre OP EVS na vydanie rozhodnutia pre </a:t>
            </a:r>
            <a:r>
              <a:rPr lang="sk-SK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ktorá bola predmetom schvaľovacieho procesu </a:t>
            </a:r>
            <a:r>
              <a:rPr lang="sk-SK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 nezapočítava 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doba potrebná na predloženie náležitostí zo strany žiadateľa na základe výzvy zaslanej RO pre OP EVS (</a:t>
            </a:r>
            <a:r>
              <a:rPr lang="sk-SK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t.j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prerušuje sa v momente zaslania výzvy na doplnenie chýbajúcich náležitostí a začína plynúť momentom doručenia náležitostí na RO pre OP EVS).</a:t>
            </a:r>
          </a:p>
        </p:txBody>
      </p:sp>
    </p:spTree>
    <p:extLst>
      <p:ext uri="{BB962C8B-B14F-4D97-AF65-F5344CB8AC3E}">
        <p14:creationId xmlns:p14="http://schemas.microsoft.com/office/powerpoint/2010/main" val="50307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12"/>
          <p:cNvSpPr txBox="1"/>
          <p:nvPr/>
        </p:nvSpPr>
        <p:spPr>
          <a:xfrm>
            <a:off x="1058163" y="156460"/>
            <a:ext cx="66773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Poskytovanie konzultácií žiadateľom</a:t>
            </a:r>
            <a:endParaRPr lang="sk-SK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715561" y="911964"/>
            <a:ext cx="7422776" cy="1388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Obdĺžnik 8"/>
          <p:cNvSpPr/>
          <p:nvPr/>
        </p:nvSpPr>
        <p:spPr>
          <a:xfrm>
            <a:off x="641268" y="1461247"/>
            <a:ext cx="8045531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sk-SK" dirty="0" smtClean="0">
                <a:solidFill>
                  <a:srgbClr val="1C26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 plánuje od mesiaca </a:t>
            </a:r>
            <a:r>
              <a:rPr lang="sk-SK" b="1" dirty="0" smtClean="0">
                <a:solidFill>
                  <a:srgbClr val="1C26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jún 2019 </a:t>
            </a:r>
            <a:r>
              <a:rPr lang="sk-SK" dirty="0" smtClean="0">
                <a:solidFill>
                  <a:srgbClr val="1C26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osobné konzultácie a pripomienkovanie </a:t>
            </a:r>
            <a:r>
              <a:rPr lang="sk-SK" dirty="0" err="1" smtClean="0">
                <a:solidFill>
                  <a:srgbClr val="1C26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draftu</a:t>
            </a:r>
            <a:r>
              <a:rPr lang="sk-SK" dirty="0" smtClean="0">
                <a:solidFill>
                  <a:srgbClr val="1C26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dirty="0" err="1" smtClean="0">
                <a:solidFill>
                  <a:srgbClr val="1C26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dirty="0" smtClean="0">
                <a:solidFill>
                  <a:srgbClr val="1C26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jej povinných príloh </a:t>
            </a:r>
            <a:endParaRPr lang="sk-SK" dirty="0" smtClean="0">
              <a:solidFill>
                <a:srgbClr val="1C266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sk-SK" dirty="0" smtClean="0">
                <a:solidFill>
                  <a:srgbClr val="1C26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 </a:t>
            </a:r>
            <a:r>
              <a:rPr lang="sk-SK" dirty="0" smtClean="0">
                <a:solidFill>
                  <a:srgbClr val="1C26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jednotlivými žiadateľmi.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sk-SK" dirty="0" smtClean="0">
                <a:solidFill>
                  <a:srgbClr val="1C26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jednotlivých podmienkach osobných konzultácií bude RO informovať žiadateľov prostredníctvom e-mailu zasielaného na kontaktné osoby.</a:t>
            </a:r>
          </a:p>
        </p:txBody>
      </p:sp>
    </p:spTree>
    <p:extLst>
      <p:ext uri="{BB962C8B-B14F-4D97-AF65-F5344CB8AC3E}">
        <p14:creationId xmlns:p14="http://schemas.microsoft.com/office/powerpoint/2010/main" val="365372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058163" y="156460"/>
            <a:ext cx="70084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Inteligentný a lepší samosprávny kraj</a:t>
            </a: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538583"/>
            <a:ext cx="8750261" cy="4043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sk-SK" sz="220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sk-SK" sz="2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sk-SK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sk-SK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715561" y="911964"/>
            <a:ext cx="7422776" cy="1388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519953" y="1363649"/>
            <a:ext cx="8068235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Výzva OP EVS </a:t>
            </a:r>
            <a:r>
              <a:rPr lang="sk-SK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DOP-PO1-SC1.1-2019-1 je zverejnená na stránke</a:t>
            </a:r>
          </a:p>
          <a:p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http://www.reformuj.sk/vyzva/inteligentny-a-lepsi-samospravny-kraj</a:t>
            </a: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/</a:t>
            </a:r>
            <a:endParaRPr lang="sk-SK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sk-SK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Dokumenty na stiahnutie: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Výzva Inteligentný a lepší samosprávny kraj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Príloha č. 1 – Formulár </a:t>
            </a:r>
            <a:r>
              <a:rPr lang="sk-SK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endParaRPr lang="sk-SK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Príloha č. 2 – Príručka pre žiadateľa OP EVS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Príloha č. 3 – Zoznam merateľných ukazovateľov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Príloha č. 4 – Informácia pre žiadateľov o NFP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Príloha č. 5 – Kritériá pre výber projektov OP EVS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Príloha č. 6 – Zoznam oprávnených a neoprávnených výdavkov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Príloha č. 7 – Usmernenie RO OP EVS č. 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Príloha č. 8 – Špecifikácia činností a výstupov podľa typov oprávnených aktivít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Príloha č. 9 – Vzor minimálnej náplne koncepcie</a:t>
            </a:r>
          </a:p>
          <a:p>
            <a:endParaRPr lang="sk-SK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99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12"/>
          <p:cNvSpPr txBox="1"/>
          <p:nvPr/>
        </p:nvSpPr>
        <p:spPr>
          <a:xfrm>
            <a:off x="1058163" y="156460"/>
            <a:ext cx="38130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Formálne náležitosti</a:t>
            </a:r>
            <a:endParaRPr lang="sk-SK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538583"/>
            <a:ext cx="8750261" cy="4043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sk-SK" sz="2200" i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sk-SK" sz="2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sk-SK" sz="2000" dirty="0" smtClean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sk-SK" sz="2400" dirty="0" smtClean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Arial"/>
              <a:buBlip>
                <a:blip r:embed="rId3"/>
              </a:buBlip>
            </a:pPr>
            <a:endParaRPr lang="sk-SK" sz="2000" dirty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715561" y="911964"/>
            <a:ext cx="7422776" cy="1388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519953" y="1363649"/>
            <a:ext cx="8068235" cy="1559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sk-SK" sz="1600" b="1" i="1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Dĺžka trvania výzvy na predkladanie </a:t>
            </a:r>
            <a:r>
              <a:rPr lang="sk-SK" sz="1600" b="1" i="1" dirty="0" err="1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ŽoNFP</a:t>
            </a:r>
            <a:endParaRPr lang="sk-SK" sz="1600" b="1" i="1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endParaRPr lang="sk-SK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Verdana" panose="020B0604030504040204" pitchFamily="34" charset="0"/>
              <a:buChar char="-"/>
            </a:pPr>
            <a:r>
              <a:rPr lang="sk-SK" sz="1400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Typ výzvy: </a:t>
            </a:r>
            <a:r>
              <a:rPr lang="sk-SK" sz="14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uzavretá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Verdana" panose="020B0604030504040204" pitchFamily="34" charset="0"/>
              <a:buChar char="-"/>
            </a:pPr>
            <a:r>
              <a:rPr lang="sk-SK" sz="1400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Dátum vyhlásenia: </a:t>
            </a:r>
            <a:r>
              <a:rPr lang="sk-SK" sz="14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15.05.2019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Verdana" panose="020B0604030504040204" pitchFamily="34" charset="0"/>
              <a:buChar char="-"/>
            </a:pPr>
            <a:r>
              <a:rPr lang="sk-SK" sz="1400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Dátum uzavretia: </a:t>
            </a:r>
            <a:r>
              <a:rPr lang="sk-SK" sz="14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30.9.2019</a:t>
            </a:r>
          </a:p>
        </p:txBody>
      </p:sp>
    </p:spTree>
    <p:extLst>
      <p:ext uri="{BB962C8B-B14F-4D97-AF65-F5344CB8AC3E}">
        <p14:creationId xmlns:p14="http://schemas.microsoft.com/office/powerpoint/2010/main" val="278696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12"/>
          <p:cNvSpPr txBox="1"/>
          <p:nvPr/>
        </p:nvSpPr>
        <p:spPr>
          <a:xfrm>
            <a:off x="1058163" y="156460"/>
            <a:ext cx="38130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Formálne náležitosti</a:t>
            </a:r>
            <a:endParaRPr lang="sk-SK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538583"/>
            <a:ext cx="8750261" cy="4043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sk-SK" sz="2200" i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sk-SK" sz="2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sk-SK" sz="2000" dirty="0" smtClean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sk-SK" sz="2400" dirty="0" smtClean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Arial"/>
              <a:buBlip>
                <a:blip r:embed="rId3"/>
              </a:buBlip>
            </a:pPr>
            <a:endParaRPr lang="sk-SK" sz="2000" dirty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715561" y="911964"/>
            <a:ext cx="7422776" cy="1388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187263" y="1045030"/>
            <a:ext cx="8837984" cy="486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600"/>
              </a:spcAft>
            </a:pPr>
            <a:r>
              <a:rPr lang="sk-SK" sz="1600" b="1" i="1" dirty="0" smtClean="0">
                <a:solidFill>
                  <a:srgbClr val="1F497D">
                    <a:lumMod val="75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Miesto a spôsob podania </a:t>
            </a:r>
            <a:r>
              <a:rPr lang="sk-SK" sz="1600" b="1" i="1" dirty="0" err="1" smtClean="0">
                <a:solidFill>
                  <a:srgbClr val="1F497D">
                    <a:lumMod val="75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600" b="1" i="1" dirty="0" smtClean="0">
                <a:solidFill>
                  <a:srgbClr val="1F497D">
                    <a:lumMod val="75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endParaRPr lang="sk-SK" sz="1600" b="1" i="1" dirty="0">
              <a:solidFill>
                <a:srgbClr val="1F497D">
                  <a:lumMod val="75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k-SK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Žiadateľ predkladá </a:t>
            </a:r>
            <a:r>
              <a:rPr lang="sk-SK" sz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(príloha č. 1 výzvy) RO pre OP EVS (vrátane príloh stanovených touto výzvou k jednotlivým podmienkam poskytnutia príspevku) elektronicky prostredníctvom verejnej časti ITMS2014+. Po jej odoslaní v systéme ITMS2014+ musí žiadateľ predložiť </a:t>
            </a:r>
            <a:r>
              <a:rPr lang="sk-SK" sz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 písomnej forme jedným z uvedených spôsobov: </a:t>
            </a:r>
          </a:p>
          <a:p>
            <a:r>
              <a:rPr lang="sk-SK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a) žiadateľ predkladá pevne zviazanú kompletnú písomnú </a:t>
            </a:r>
            <a:r>
              <a:rPr lang="sk-SK" sz="12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vytlačenú cez aplikáciu ITMS2014+ vrátane príloh </a:t>
            </a:r>
            <a:r>
              <a:rPr lang="sk-SK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(spolu s identickou písomnou kópiou originálu </a:t>
            </a:r>
            <a:r>
              <a:rPr lang="sk-SK" sz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jej príloh) na adresu pre doručovanie poštových zásielok: </a:t>
            </a:r>
          </a:p>
          <a:p>
            <a:pPr marL="355600"/>
            <a:r>
              <a:rPr lang="sk-SK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Ministerstvo </a:t>
            </a:r>
            <a:r>
              <a:rPr lang="sk-SK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vnútra Slovenskej republiky </a:t>
            </a:r>
          </a:p>
          <a:p>
            <a:pPr marL="355600"/>
            <a:r>
              <a:rPr lang="sk-SK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sekcia európskych programov </a:t>
            </a:r>
          </a:p>
          <a:p>
            <a:pPr marL="355600"/>
            <a:r>
              <a:rPr lang="sk-SK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odbor OP EVS </a:t>
            </a:r>
          </a:p>
          <a:p>
            <a:pPr marL="355600"/>
            <a:r>
              <a:rPr lang="sk-SK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Panenská 21 </a:t>
            </a:r>
          </a:p>
          <a:p>
            <a:pPr marL="355600"/>
            <a:r>
              <a:rPr lang="sk-SK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812 82 Bratislava </a:t>
            </a:r>
          </a:p>
          <a:p>
            <a:r>
              <a:rPr lang="sk-SK" sz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je fyzicky možné doručiť poštou alebo kuriérom, alebo je možné </a:t>
            </a:r>
            <a:r>
              <a:rPr lang="sk-SK" sz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podať osobne na vyššie uvedenú adresu do podateľne v pracovné dni v čase od 8:00 do 15:00 hod. </a:t>
            </a:r>
          </a:p>
          <a:p>
            <a:r>
              <a:rPr lang="sk-SK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alebo </a:t>
            </a:r>
            <a:endParaRPr lang="sk-SK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k-SK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lang="sk-SK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žiadateľ predkladá </a:t>
            </a:r>
            <a:r>
              <a:rPr lang="sk-SK" sz="12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 zmysle zákona č. 305/2013 Z. z. o elektronickej podobe výkonu pôsobnosti orgánov verejnej moci a o zmene a doplnení niektorých zákonov (zákon o e-</a:t>
            </a:r>
            <a:r>
              <a:rPr lang="sk-SK" sz="12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Governmente</a:t>
            </a:r>
            <a:r>
              <a:rPr lang="sk-SK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elektronicky</a:t>
            </a:r>
            <a:r>
              <a:rPr lang="sk-SK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Elektronické predloženie </a:t>
            </a:r>
            <a:r>
              <a:rPr lang="sk-SK" sz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môže žiadateľ realizovať priamo v prostredí verejnej časti ITMS2014+ alebo prostredníctvom portálu https://www.slovensko.sk s využitím služby "Všeobecná agenda" resp. využitím špecifickej služby " Podania v procese implementácie EŠIF pre programové obdobie 2014-2020“. Ďalšie informácie na https://www.itms2014.sk/faqs?1&amp;tema=38fa22e1-798f-43d7-92bb-62ef747eda14. Pre doručenie do relevantnej elektronickej schránky RO pre OP EVS je potrebné postupne zvoliť za poskytovateľa služby - Ministerstvo vnútra Slovenskej republiky, do poľa značka prijímateľa uviesť - kód výzvy, do poľa predmet - kód </a:t>
            </a:r>
            <a:r>
              <a:rPr lang="sk-SK" sz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vygenerovaný ITMS2014+ a do poľa text identifikovať konečného adresáta </a:t>
            </a:r>
            <a:r>
              <a:rPr lang="sk-SK" sz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SEP OP EVS (odbor OP EVS). </a:t>
            </a:r>
          </a:p>
        </p:txBody>
      </p:sp>
    </p:spTree>
    <p:extLst>
      <p:ext uri="{BB962C8B-B14F-4D97-AF65-F5344CB8AC3E}">
        <p14:creationId xmlns:p14="http://schemas.microsoft.com/office/powerpoint/2010/main" val="187704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12"/>
          <p:cNvSpPr txBox="1"/>
          <p:nvPr/>
        </p:nvSpPr>
        <p:spPr>
          <a:xfrm>
            <a:off x="1058163" y="156460"/>
            <a:ext cx="38130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Formálne náležitosti</a:t>
            </a:r>
            <a:endParaRPr lang="sk-SK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538583"/>
            <a:ext cx="8750261" cy="4043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sk-SK" sz="2200" i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sk-SK" sz="2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sk-SK" sz="2000" dirty="0" smtClean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sk-SK" sz="2400" dirty="0" smtClean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Arial"/>
              <a:buBlip>
                <a:blip r:embed="rId3"/>
              </a:buBlip>
            </a:pPr>
            <a:endParaRPr lang="sk-SK" sz="2000" dirty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715561" y="911964"/>
            <a:ext cx="7422776" cy="1388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519953" y="1363649"/>
            <a:ext cx="8068235" cy="4499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sk-SK" sz="1600" b="1" i="1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Predloženie </a:t>
            </a:r>
            <a:r>
              <a:rPr lang="sk-SK" sz="1600" b="1" i="1" dirty="0" err="1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ŽoNFP</a:t>
            </a:r>
            <a:r>
              <a:rPr lang="sk-SK" sz="1600" b="1" i="1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včas</a:t>
            </a:r>
            <a:endParaRPr lang="sk-SK" sz="1600" b="1" i="1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sk-SK" sz="14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Rozhodujúci je </a:t>
            </a:r>
            <a:r>
              <a:rPr lang="sk-SK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dátum podania písomnej formy </a:t>
            </a:r>
            <a:r>
              <a:rPr lang="sk-SK" sz="14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osobne u poskytovateľa (poskytovateľ o prijatí </a:t>
            </a:r>
            <a:r>
              <a:rPr lang="sk-SK" sz="14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vystaví žiadateľovi potvrdenie s vyznačeným dátumom prijatia </a:t>
            </a:r>
            <a:r>
              <a:rPr lang="sk-SK" sz="14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alebo dátum odovzdania na poštovú, resp. inú prepravu (napr. prostredníctvom kuriéra). V prípade elektronického doručenia </a:t>
            </a:r>
            <a:r>
              <a:rPr lang="sk-SK" sz="14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 zmysle zákona o e-</a:t>
            </a:r>
            <a:r>
              <a:rPr lang="sk-SK" sz="14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Governmente</a:t>
            </a:r>
            <a:r>
              <a:rPr lang="sk-SK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je rozhodujúci dátum podania </a:t>
            </a:r>
            <a:r>
              <a:rPr lang="sk-SK" sz="14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do elektronickej schránky RO. 	</a:t>
            </a:r>
            <a:endParaRPr lang="sk-SK" sz="1400" dirty="0" smtClean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sk-SK" sz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600"/>
              </a:spcAft>
            </a:pPr>
            <a:r>
              <a:rPr lang="sk-SK" sz="1600" b="1" i="1" dirty="0" smtClean="0">
                <a:solidFill>
                  <a:srgbClr val="1F497D">
                    <a:lumMod val="75000"/>
                  </a:srgb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Predloženie </a:t>
            </a:r>
            <a:r>
              <a:rPr lang="sk-SK" sz="1600" b="1" i="1" dirty="0" err="1" smtClean="0">
                <a:solidFill>
                  <a:srgbClr val="1F497D">
                    <a:lumMod val="75000"/>
                  </a:srgb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ŽoNFP</a:t>
            </a:r>
            <a:r>
              <a:rPr lang="sk-SK" sz="1600" b="1" i="1" dirty="0" smtClean="0">
                <a:solidFill>
                  <a:srgbClr val="1F497D">
                    <a:lumMod val="75000"/>
                  </a:srgb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riadne</a:t>
            </a:r>
          </a:p>
          <a:p>
            <a:r>
              <a:rPr lang="sk-SK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základe kapitoly 3.2.1.1 Systému riadenia EŠIF poskytovateľ určil tieto podmienky pre riadne doručenie </a:t>
            </a:r>
            <a:r>
              <a:rPr lang="sk-SK" sz="14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k-SK" sz="1400" dirty="0" err="1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4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musí byť v písomnej </a:t>
            </a:r>
            <a:r>
              <a:rPr lang="sk-SK" sz="14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forme podpísaná </a:t>
            </a:r>
            <a:r>
              <a:rPr lang="sk-SK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štatutárnym orgánom;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k-SK" sz="1400" dirty="0" err="1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4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musí byť vyplnená v slovenskom jazyku a písmom umožňujúcim rozpoznanie obsahu textu.</a:t>
            </a:r>
            <a:r>
              <a:rPr lang="sk-SK" sz="1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r>
              <a:rPr lang="sk-SK" sz="1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</a:p>
          <a:p>
            <a:pPr lvl="0" algn="just">
              <a:lnSpc>
                <a:spcPct val="107000"/>
              </a:lnSpc>
              <a:spcAft>
                <a:spcPts val="600"/>
              </a:spcAft>
            </a:pPr>
            <a:r>
              <a:rPr lang="sk-SK" sz="1600" b="1" i="1" dirty="0" smtClean="0">
                <a:solidFill>
                  <a:srgbClr val="1F497D">
                    <a:lumMod val="75000"/>
                  </a:srgb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Predloženie </a:t>
            </a:r>
            <a:r>
              <a:rPr lang="sk-SK" sz="1600" b="1" i="1" dirty="0" err="1" smtClean="0">
                <a:solidFill>
                  <a:srgbClr val="1F497D">
                    <a:lumMod val="75000"/>
                  </a:srgb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ŽoNFP</a:t>
            </a:r>
            <a:r>
              <a:rPr lang="sk-SK" sz="1600" b="1" i="1" dirty="0" smtClean="0">
                <a:solidFill>
                  <a:srgbClr val="1F497D">
                    <a:lumMod val="75000"/>
                  </a:srgb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 určenej forme</a:t>
            </a:r>
          </a:p>
          <a:p>
            <a:r>
              <a:rPr lang="sk-SK" sz="14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je doručená v určenej forme, ak je doručená prostredníctvom verejnej časti ITMS2014+ a zároveň v písomnej forme. </a:t>
            </a:r>
          </a:p>
          <a:p>
            <a:r>
              <a:rPr lang="sk-SK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Elektronické doručenie </a:t>
            </a:r>
            <a:r>
              <a:rPr lang="sk-SK" sz="14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 zmysle zákona o e-</a:t>
            </a:r>
            <a:r>
              <a:rPr lang="sk-SK" sz="14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Governmente</a:t>
            </a:r>
            <a:r>
              <a:rPr lang="sk-SK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sa považuje za doručenie v písomnej </a:t>
            </a:r>
            <a:r>
              <a:rPr lang="sk-SK" sz="14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forme</a:t>
            </a:r>
            <a:r>
              <a:rPr lang="sk-SK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0382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12"/>
          <p:cNvSpPr txBox="1"/>
          <p:nvPr/>
        </p:nvSpPr>
        <p:spPr>
          <a:xfrm>
            <a:off x="1058163" y="156460"/>
            <a:ext cx="38130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Formálne náležitosti</a:t>
            </a:r>
            <a:endParaRPr lang="sk-SK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538583"/>
            <a:ext cx="8750261" cy="4043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sk-SK" sz="2200" i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sk-SK" sz="2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sk-SK" sz="2000" dirty="0" smtClean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sk-SK" sz="2400" dirty="0" smtClean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Arial"/>
              <a:buBlip>
                <a:blip r:embed="rId3"/>
              </a:buBlip>
            </a:pPr>
            <a:endParaRPr lang="sk-SK" sz="2000" dirty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715561" y="911964"/>
            <a:ext cx="7422776" cy="1388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519953" y="1363649"/>
            <a:ext cx="8068235" cy="4574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sk-SK" sz="1600" b="1" i="1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Kontaktné údaje poskytovateľa a spôsob komunikácie s poskytovateľom</a:t>
            </a:r>
            <a:endParaRPr lang="sk-SK" sz="1600" b="1" i="1" dirty="0">
              <a:solidFill>
                <a:schemeClr val="tx2">
                  <a:lumMod val="75000"/>
                </a:schemeClr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sk-SK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Komunikácia k výzve môže prebiehať: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k-SK" sz="14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písomne </a:t>
            </a:r>
            <a:r>
              <a:rPr lang="sk-SK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adrese poskytovateľa </a:t>
            </a:r>
          </a:p>
          <a:p>
            <a:endParaRPr lang="sk-SK" sz="14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73050"/>
            <a:r>
              <a:rPr lang="sk-SK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Ministerstvo vnútra Slovenskej republiky </a:t>
            </a:r>
          </a:p>
          <a:p>
            <a:pPr marL="273050"/>
            <a:r>
              <a:rPr lang="sk-SK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sekcia európskych programov </a:t>
            </a:r>
          </a:p>
          <a:p>
            <a:pPr marL="273050"/>
            <a:r>
              <a:rPr lang="sk-SK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odbor OP EVS </a:t>
            </a:r>
          </a:p>
          <a:p>
            <a:pPr marL="273050"/>
            <a:r>
              <a:rPr lang="sk-SK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Panenská 21 </a:t>
            </a:r>
          </a:p>
          <a:p>
            <a:pPr marL="273050"/>
            <a:r>
              <a:rPr lang="sk-SK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812 82 Bratislava </a:t>
            </a:r>
            <a:endParaRPr lang="sk-SK" sz="1400" dirty="0" smtClean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sk-SK" sz="14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elektronicky </a:t>
            </a:r>
            <a:r>
              <a:rPr lang="pl-PL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e-mailovej adrese: metodika.opevs@minv.sk. </a:t>
            </a:r>
            <a:endParaRPr lang="pl-PL" sz="1400" dirty="0" smtClean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400" dirty="0" smtClean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telefonicky 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číslach </a:t>
            </a: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02/50945 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036, </a:t>
            </a: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02/50945 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037 v čase od </a:t>
            </a: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9:15 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 </a:t>
            </a: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11:15 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každú stredu a v posledných 5 pracovných dní pred dátumom uzavretia výzvy každý deň v pracovnom čase. </a:t>
            </a:r>
            <a:endParaRPr lang="sk-SK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k-SK" sz="14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k-SK" sz="14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 pre OP EVS zároveň zverejňuje odpovede na často kladené otázky a ďalšie dôležité informácie na svojom webovom sídle: </a:t>
            </a:r>
            <a:r>
              <a:rPr lang="sk-SK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http://www.reformuj.sk/casto-kladene-otazky-faq</a:t>
            </a:r>
            <a:r>
              <a:rPr lang="sk-SK" sz="14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/</a:t>
            </a:r>
            <a:r>
              <a:rPr lang="sk-SK" sz="14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1400" b="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1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576976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12"/>
          <p:cNvSpPr txBox="1"/>
          <p:nvPr/>
        </p:nvSpPr>
        <p:spPr>
          <a:xfrm>
            <a:off x="1058163" y="156460"/>
            <a:ext cx="62656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Podmienky poskytnutia príspevku</a:t>
            </a:r>
            <a:endParaRPr lang="sk-SK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715561" y="911964"/>
            <a:ext cx="7422776" cy="1388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Obdĺžnik 6"/>
          <p:cNvSpPr/>
          <p:nvPr/>
        </p:nvSpPr>
        <p:spPr>
          <a:xfrm>
            <a:off x="415636" y="1377537"/>
            <a:ext cx="8182099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600" b="1" i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Podmienky, ktoré </a:t>
            </a:r>
            <a:r>
              <a:rPr lang="sk-SK" sz="1600" b="1" i="1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nevyžadujú osobitnú </a:t>
            </a:r>
            <a:r>
              <a:rPr lang="sk-SK" sz="1600" b="1" i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prílohu</a:t>
            </a:r>
            <a:r>
              <a:rPr lang="sk-SK" sz="1600" b="1" i="1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marL="450850" indent="-450850"/>
            <a:r>
              <a:rPr lang="sk-SK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2.1.1 Oprávnený žiadateľ</a:t>
            </a:r>
          </a:p>
          <a:p>
            <a:pPr marL="450850" indent="-450850"/>
            <a:r>
              <a:rPr lang="sk-SK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2.1.2 Podmienka, že žiadateľ nie je dlžníkom na daniach</a:t>
            </a:r>
          </a:p>
          <a:p>
            <a:pPr marL="450850" indent="-450850"/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2.1.3 Podmienka, že </a:t>
            </a:r>
            <a:r>
              <a:rPr lang="sk-SK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žiadateľ </a:t>
            </a: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nie je dlžníkom poistného na zdravotnom </a:t>
            </a:r>
            <a:r>
              <a:rPr lang="sk-SK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poistení</a:t>
            </a:r>
          </a:p>
          <a:p>
            <a:pPr marL="450850" indent="-450850"/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2.1.4 Podmienka, že žiadateľ nie je dlžníkom na sociálnom </a:t>
            </a:r>
            <a:r>
              <a:rPr lang="sk-SK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poistení</a:t>
            </a:r>
          </a:p>
          <a:p>
            <a:pPr marL="450850" indent="-450850"/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2.1.5 Podmienka, že žiadateľ ani jeho štatutárny orgán, ani žiadny člen štatutárneho orgánu, ani osoba splnomocnená zastupovať žiadateľa v konaní o </a:t>
            </a:r>
            <a:r>
              <a:rPr lang="sk-SK" sz="13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neboli právoplatne odsúdení za trestný čin korupcie, za trestný čin poškodzovania finančných záujmov ES, za trestný čin legalizácie príjmu z trestnej činnosti, za trestný čin založenia, zosnovania a podporovania zločineckej skupiny alebo za trestný čin machinácií pri verejnom obstarávaní a verejnej </a:t>
            </a:r>
            <a:r>
              <a:rPr lang="sk-SK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dražbe</a:t>
            </a:r>
          </a:p>
          <a:p>
            <a:pPr marL="450850" indent="-450850"/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2.1.8 Podmienka, že voči žiadateľovi sa nenárokuje vrátenie pomoci na základe rozhodnutia EK, ktorým bola pomoc označená za neoprávnenú a nezlučiteľnú s vnútorným </a:t>
            </a:r>
            <a:r>
              <a:rPr lang="sk-SK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trhom</a:t>
            </a:r>
          </a:p>
          <a:p>
            <a:pPr marL="450850" indent="-450850"/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2.1.9 Podmienka zákazu vedenia výkonu rozhodnutia voči </a:t>
            </a:r>
            <a:r>
              <a:rPr lang="sk-SK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žiadateľovi</a:t>
            </a:r>
          </a:p>
          <a:p>
            <a:pPr marL="450850" indent="-450850"/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2.8.1 Neporušenie zákazu nelegálnej práce a nelegálneho zamestnávania žiadateľom </a:t>
            </a:r>
            <a:endParaRPr lang="sk-SK" sz="13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sk-SK" sz="1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 preukázanie splnenia </a:t>
            </a:r>
            <a:r>
              <a:rPr lang="sk-SK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týchto podmienok </a:t>
            </a: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poskytnutia príspevku sa vyžaduje čestné vyhlásenie, ktoré je súčasťou </a:t>
            </a:r>
            <a:r>
              <a:rPr lang="sk-SK" sz="13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čestného vyhlásenia v 15. časti  </a:t>
            </a:r>
            <a:r>
              <a:rPr lang="sk-SK" sz="13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RO je oprávnený skontrolovať plnenie tejto podmienky poskytnutia príspevku prostredníctvom relevantných informačných systémov  kedykoľvek počas konania o žiadosti o NFP ako aj v procese monitorovania a kontroly projektov.</a:t>
            </a:r>
            <a:endParaRPr lang="sk-SK" sz="13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6521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12"/>
          <p:cNvSpPr txBox="1"/>
          <p:nvPr/>
        </p:nvSpPr>
        <p:spPr>
          <a:xfrm>
            <a:off x="1058163" y="156460"/>
            <a:ext cx="62656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Podmienky poskytnutia príspevku</a:t>
            </a:r>
            <a:endParaRPr lang="sk-SK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715561" y="911964"/>
            <a:ext cx="7422776" cy="1388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Obdĺžnik 6"/>
          <p:cNvSpPr/>
          <p:nvPr/>
        </p:nvSpPr>
        <p:spPr>
          <a:xfrm>
            <a:off x="415636" y="1377537"/>
            <a:ext cx="818209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600" b="1" i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Podmienky, ktoré </a:t>
            </a:r>
            <a:r>
              <a:rPr lang="sk-SK" sz="1600" b="1" i="1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 overujú na základe predloženej </a:t>
            </a:r>
            <a:r>
              <a:rPr lang="sk-SK" sz="1600" b="1" i="1" dirty="0" err="1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600" b="1" i="1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marL="450850" indent="-450850"/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2.2.3 Podmienka, že aktivity projektu nie sú plne ukončené pred podaním </a:t>
            </a:r>
            <a:r>
              <a:rPr lang="sk-SK" sz="13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endParaRPr lang="sk-SK" sz="13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0850" indent="-450850"/>
            <a:r>
              <a:rPr lang="sk-SK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2.5 	 Oprávnenosť miesta realizácie projektu</a:t>
            </a:r>
          </a:p>
          <a:p>
            <a:endParaRPr lang="sk-SK" dirty="0" smtClean="0"/>
          </a:p>
          <a:p>
            <a:r>
              <a:rPr lang="sk-SK" sz="1600" b="1" i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Podmienky, ktoré </a:t>
            </a:r>
            <a:r>
              <a:rPr lang="sk-SK" sz="1600" b="1" i="1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 nepreukazujú samostatnou prílohou:</a:t>
            </a:r>
          </a:p>
          <a:p>
            <a:r>
              <a:rPr lang="sk-SK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2.7 	Spôsob financovania</a:t>
            </a:r>
          </a:p>
          <a:p>
            <a:r>
              <a:rPr lang="sk-SK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2.8.2 </a:t>
            </a: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Podmienky týkajúce sa štátnej pomoci alebo vyplývajúce zo schém štátnej pomoci/pomoci de </a:t>
            </a:r>
            <a:r>
              <a:rPr lang="sk-SK" sz="13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minimis</a:t>
            </a: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sk-SK" sz="13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sk-SK" sz="1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91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12"/>
          <p:cNvSpPr txBox="1"/>
          <p:nvPr/>
        </p:nvSpPr>
        <p:spPr>
          <a:xfrm>
            <a:off x="1058163" y="156460"/>
            <a:ext cx="62656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Podmienky poskytnutia príspevku</a:t>
            </a:r>
            <a:endParaRPr lang="sk-SK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715561" y="911964"/>
            <a:ext cx="7422776" cy="1388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sk-SK" sz="1200" i="1" dirty="0" smtClean="0">
              <a:solidFill>
                <a:srgbClr val="2F5496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Obdĺžnik 6"/>
          <p:cNvSpPr/>
          <p:nvPr/>
        </p:nvSpPr>
        <p:spPr>
          <a:xfrm>
            <a:off x="415636" y="1377537"/>
            <a:ext cx="8182099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600" b="1" i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Podmienky, ktoré </a:t>
            </a:r>
            <a:r>
              <a:rPr lang="sk-SK" sz="1600" b="1" i="1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 z údajov poskytnutých v rámci </a:t>
            </a:r>
            <a:r>
              <a:rPr lang="sk-SK" sz="1600" b="1" i="1" dirty="0" err="1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600" b="1" i="1" dirty="0" smtClean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jej príloh:</a:t>
            </a:r>
          </a:p>
          <a:p>
            <a:pPr marL="450850" indent="-450850"/>
            <a:r>
              <a:rPr lang="sk-SK" sz="13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2.1.6 Podmienka, že žiadateľ je finančne spôsobilý na spolufinancovanie projektu, </a:t>
            </a:r>
            <a:r>
              <a:rPr lang="sk-SK" sz="13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t.j</a:t>
            </a:r>
            <a:r>
              <a:rPr lang="sk-SK" sz="13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preukázateľné zabezpečenie spolufinancovania projektu vo výške určenej vo </a:t>
            </a:r>
            <a:r>
              <a:rPr lang="sk-SK" sz="13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výzve:</a:t>
            </a:r>
          </a:p>
          <a:p>
            <a:pPr marL="450850" indent="-450850">
              <a:buFont typeface="Arial" panose="020B0604020202020204" pitchFamily="34" charset="0"/>
              <a:buChar char="•"/>
            </a:pPr>
            <a:r>
              <a:rPr lang="sk-SK" sz="1300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kópia </a:t>
            </a:r>
            <a:r>
              <a:rPr lang="sk-SK" sz="1300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uznesenia zastupiteľstva </a:t>
            </a: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(výpis z uznesenia) o schválení výšky požadovaných finančných prostriedkov</a:t>
            </a:r>
          </a:p>
          <a:p>
            <a:pPr marL="450850" indent="-450850"/>
            <a:r>
              <a:rPr lang="sk-SK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alebo</a:t>
            </a:r>
            <a:endParaRPr lang="sk-SK" sz="1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0850" indent="-450850">
              <a:buFont typeface="Arial" panose="020B0604020202020204" pitchFamily="34" charset="0"/>
              <a:buChar char="•"/>
            </a:pP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listinná podoba odkazu na zverejnené uznesenia, ak sú uznesenia zastupiteľstva zverejnené na webovom sídle žiadateľa, môže žiadateľ predložiť </a:t>
            </a:r>
            <a:r>
              <a:rPr lang="sk-SK" sz="1300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hárok papiera vo formáte A4 s uvedením verejne prístupného odkazu na zverejnený/é dokument/y</a:t>
            </a:r>
            <a:r>
              <a:rPr lang="sk-SK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sk-SK" sz="1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sk-SK" sz="13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k-SK" sz="13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2.1.7 </a:t>
            </a:r>
            <a:r>
              <a:rPr lang="sk-SK" sz="13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Podmienka, že žiadateľ má schválený program rozvoja a príslušnú územnoplánovaciu dokumentáciu v súlade s ustanovením § 7 zákona o podpore regionálneho </a:t>
            </a:r>
            <a:r>
              <a:rPr lang="sk-SK" sz="13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rozvoja:</a:t>
            </a:r>
          </a:p>
          <a:p>
            <a:pPr marL="450850" indent="-450850">
              <a:buFont typeface="Arial" panose="020B0604020202020204" pitchFamily="34" charset="0"/>
              <a:buChar char="•"/>
            </a:pPr>
            <a:r>
              <a:rPr lang="sk-SK" sz="1300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kópia uznesenia zastupiteľstva</a:t>
            </a: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(výpis z uznesenia) o schválení programu rozvoja obce a príslušnej územnoplánovacej dokumentácie vrátane ich prípadných dodatkov </a:t>
            </a:r>
          </a:p>
          <a:p>
            <a:r>
              <a:rPr lang="sk-SK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alebo</a:t>
            </a:r>
            <a:endParaRPr lang="sk-SK" sz="1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0850" indent="-450850">
              <a:buFont typeface="Arial" panose="020B0604020202020204" pitchFamily="34" charset="0"/>
              <a:buChar char="•"/>
            </a:pPr>
            <a:r>
              <a:rPr lang="sk-SK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listinná </a:t>
            </a: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podoba odkazu na zverejnené uznesenia, ak sú uznesenia zastupiteľstva zverejnené na webovom sídle žiadateľa, môže žiadateľ predložiť </a:t>
            </a:r>
            <a:r>
              <a:rPr lang="sk-SK" sz="1300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hárok papiera vo formáte A4 s uvedením verejne prístupného odkazu na zverejnený/é dokument/y</a:t>
            </a:r>
            <a:r>
              <a:rPr lang="sk-SK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</a:p>
          <a:p>
            <a:endParaRPr lang="sk-SK" sz="1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482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056DACCFAFF834185A23D75AF69D834" ma:contentTypeVersion="0" ma:contentTypeDescription="Umožňuje vytvoriť nový dokument." ma:contentTypeScope="" ma:versionID="666955dae70760e6faa535b887c3661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ae51b23ceac873071d642d5069d1171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90F82AD-0E59-47E2-AFE4-3A24383E82EB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0BF211A-05E2-4D12-BA9B-F16376B2A28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2AA329-D87A-4473-8990-71AF424579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5014</TotalTime>
  <Words>1733</Words>
  <Application>Microsoft Office PowerPoint</Application>
  <PresentationFormat>Prezentácia na obrazovke (4:3)</PresentationFormat>
  <Paragraphs>238</Paragraphs>
  <Slides>16</Slides>
  <Notes>1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Verdana</vt:lpstr>
      <vt:lpstr>Office Theme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juraj kadasi</dc:creator>
  <cp:lastModifiedBy>autor</cp:lastModifiedBy>
  <cp:revision>262</cp:revision>
  <cp:lastPrinted>2015-01-18T19:48:41Z</cp:lastPrinted>
  <dcterms:created xsi:type="dcterms:W3CDTF">2014-07-22T20:09:34Z</dcterms:created>
  <dcterms:modified xsi:type="dcterms:W3CDTF">2019-05-24T13:10:05Z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0x010100A056DACCFAFF834185A23D75AF69D834</vt:lpwstr>
  </property>
</Properties>
</file>