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3"/>
  </p:notesMasterIdLst>
  <p:handoutMasterIdLst>
    <p:handoutMasterId r:id="rId14"/>
  </p:handoutMasterIdLst>
  <p:sldIdLst>
    <p:sldId id="305" r:id="rId6"/>
    <p:sldId id="294" r:id="rId7"/>
    <p:sldId id="298" r:id="rId8"/>
    <p:sldId id="300" r:id="rId9"/>
    <p:sldId id="303" r:id="rId10"/>
    <p:sldId id="299" r:id="rId11"/>
    <p:sldId id="30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43" autoAdjust="0"/>
  </p:normalViewPr>
  <p:slideViewPr>
    <p:cSldViewPr snapToGrid="0" snapToObjects="1">
      <p:cViewPr varScale="1">
        <p:scale>
          <a:sx n="106" d="100"/>
          <a:sy n="106" d="100"/>
        </p:scale>
        <p:origin x="18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A17C-FB15-44AB-A6EC-2EFA2FF23A45}" type="datetimeFigureOut">
              <a:rPr lang="sk-SK" smtClean="0"/>
              <a:pPr/>
              <a:t>15.05.2019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23E4-4A55-4B64-AEB9-6D9F5352D6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99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00DB-CE52-408A-868E-DB0CCC8E0D66}" type="datetimeFigureOut">
              <a:rPr lang="sk-SK" smtClean="0"/>
              <a:pPr/>
              <a:t>15.05.2019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5A29E-B756-4371-AE6C-671895E2E75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6636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2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7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64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4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1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33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36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11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9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33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72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76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2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-2215279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prstClr val="black"/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514" y="326789"/>
            <a:ext cx="531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POWERPOINT PREZENTÁCIE</a:t>
            </a:r>
            <a:endParaRPr lang="en-US" sz="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459033" y="926421"/>
            <a:ext cx="4496881" cy="3064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800" dirty="0" smtClean="0">
                <a:solidFill>
                  <a:prstClr val="white">
                    <a:lumMod val="7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OPERAČNÝ </a:t>
            </a:r>
            <a:r>
              <a:rPr lang="sk-SK" sz="2800" dirty="0">
                <a:solidFill>
                  <a:prstClr val="white">
                    <a:lumMod val="7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</a:t>
            </a:r>
          </a:p>
          <a:p>
            <a:pPr algn="l">
              <a:spcBef>
                <a:spcPts val="0"/>
              </a:spcBef>
            </a:pPr>
            <a:endParaRPr lang="sk-SK" sz="18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ts val="0"/>
              </a:spcBef>
            </a:pPr>
            <a:r>
              <a:rPr lang="sk-SK" sz="4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EFEKTÍVNA </a:t>
            </a:r>
          </a:p>
          <a:p>
            <a:pPr algn="l">
              <a:spcBef>
                <a:spcPts val="0"/>
              </a:spcBef>
            </a:pPr>
            <a:r>
              <a:rPr lang="sk-SK" sz="4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VEREJNÁ </a:t>
            </a:r>
            <a:endParaRPr lang="sk-SK" sz="46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ts val="0"/>
              </a:spcBef>
            </a:pPr>
            <a:r>
              <a:rPr lang="sk-SK" sz="46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SPRÁVA</a:t>
            </a:r>
          </a:p>
          <a:p>
            <a:pPr algn="just"/>
            <a:r>
              <a:rPr lang="sk-SK" sz="2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ITUÁ STRANA		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Font typeface="Arial"/>
              <a:buAutoNum type="arabicPeriod"/>
            </a:pPr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/>
              <a:buBlip>
                <a:blip r:embed="rId4"/>
              </a:buBlip>
            </a:pPr>
            <a:endParaRPr lang="sk-SK" sz="2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7270589" y="6077896"/>
            <a:ext cx="161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Banská Bystrica</a:t>
            </a:r>
            <a:endParaRPr lang="sk-SK" sz="14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sk-SK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MÁJ 2019</a:t>
            </a:r>
            <a:endParaRPr lang="sk-SK" sz="14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459033" y="4476792"/>
            <a:ext cx="4028536" cy="410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sk-SK" sz="2000" i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rozpočet</a:t>
            </a:r>
            <a:endParaRPr lang="sk-SK" sz="2000" i="1" cap="all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3079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Tvorba rozpočtu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sk-SK" dirty="0">
                <a:solidFill>
                  <a:schemeClr val="tx1"/>
                </a:solidFill>
              </a:rPr>
              <a:t>P</a:t>
            </a:r>
            <a:r>
              <a:rPr lang="sk-SK" dirty="0" smtClean="0">
                <a:solidFill>
                  <a:schemeClr val="tx1"/>
                </a:solidFill>
              </a:rPr>
              <a:t>otrebné zodpovedať si nasledujúce otázky:</a:t>
            </a:r>
          </a:p>
          <a:p>
            <a:pPr marL="171450" lvl="0" indent="-171450" algn="l">
              <a:buFont typeface="Wingdings" panose="05000000000000000000" pitchFamily="2" charset="2"/>
              <a:buChar char="§"/>
            </a:pPr>
            <a:endParaRPr lang="sk-SK" sz="1000" dirty="0" smtClean="0">
              <a:solidFill>
                <a:srgbClr val="1C2666"/>
              </a:solidFill>
            </a:endParaRPr>
          </a:p>
          <a:p>
            <a:pPr marL="571500" lvl="0" indent="-571500" algn="l">
              <a:buFont typeface="Wingdings" panose="05000000000000000000" pitchFamily="2" charset="2"/>
              <a:buChar char="§"/>
            </a:pPr>
            <a:r>
              <a:rPr lang="sk-SK" sz="4000" dirty="0" smtClean="0">
                <a:solidFill>
                  <a:srgbClr val="1C2666"/>
                </a:solidFill>
              </a:rPr>
              <a:t>Čo </a:t>
            </a:r>
            <a:r>
              <a:rPr lang="sk-SK" sz="4000" dirty="0">
                <a:solidFill>
                  <a:srgbClr val="1C2666"/>
                </a:solidFill>
              </a:rPr>
              <a:t>chceme robiť? </a:t>
            </a:r>
            <a:r>
              <a:rPr lang="sk-SK" sz="4000" dirty="0">
                <a:solidFill>
                  <a:schemeClr val="tx1"/>
                </a:solidFill>
              </a:rPr>
              <a:t>– </a:t>
            </a:r>
            <a:r>
              <a:rPr lang="sk-SK" sz="4000" dirty="0" smtClean="0">
                <a:solidFill>
                  <a:schemeClr val="tx1"/>
                </a:solidFill>
              </a:rPr>
              <a:t>opis </a:t>
            </a:r>
            <a:r>
              <a:rPr lang="sk-SK" sz="4000" dirty="0">
                <a:solidFill>
                  <a:schemeClr val="tx1"/>
                </a:solidFill>
              </a:rPr>
              <a:t>projektu</a:t>
            </a:r>
          </a:p>
          <a:p>
            <a:pPr marL="571500" lvl="0" indent="-571500" algn="l">
              <a:buFont typeface="Wingdings" panose="05000000000000000000" pitchFamily="2" charset="2"/>
              <a:buChar char="§"/>
            </a:pPr>
            <a:r>
              <a:rPr lang="sk-SK" sz="4000" dirty="0">
                <a:solidFill>
                  <a:srgbClr val="1C2666"/>
                </a:solidFill>
              </a:rPr>
              <a:t>Čo na to potrebujeme? </a:t>
            </a:r>
            <a:r>
              <a:rPr lang="sk-SK" sz="4000" dirty="0">
                <a:solidFill>
                  <a:schemeClr val="tx1"/>
                </a:solidFill>
              </a:rPr>
              <a:t>– </a:t>
            </a:r>
            <a:r>
              <a:rPr lang="sk-SK" sz="4000" dirty="0" smtClean="0">
                <a:solidFill>
                  <a:schemeClr val="tx1"/>
                </a:solidFill>
              </a:rPr>
              <a:t>podrobná analýza </a:t>
            </a:r>
            <a:r>
              <a:rPr lang="sk-SK" sz="4000" dirty="0">
                <a:solidFill>
                  <a:schemeClr val="tx1"/>
                </a:solidFill>
              </a:rPr>
              <a:t>výdavkov</a:t>
            </a:r>
          </a:p>
          <a:p>
            <a:pPr marL="571500" lvl="0" indent="-571500" algn="l">
              <a:buFont typeface="Wingdings" panose="05000000000000000000" pitchFamily="2" charset="2"/>
              <a:buChar char="§"/>
            </a:pPr>
            <a:r>
              <a:rPr lang="sk-SK" sz="4000" dirty="0" smtClean="0">
                <a:solidFill>
                  <a:srgbClr val="1C2666"/>
                </a:solidFill>
              </a:rPr>
              <a:t>Koľko </a:t>
            </a:r>
            <a:r>
              <a:rPr lang="sk-SK" sz="4000" dirty="0">
                <a:solidFill>
                  <a:srgbClr val="1C2666"/>
                </a:solidFill>
              </a:rPr>
              <a:t>to bude stáť? </a:t>
            </a:r>
            <a:r>
              <a:rPr lang="sk-SK" sz="4000" dirty="0" smtClean="0">
                <a:solidFill>
                  <a:schemeClr val="tx1"/>
                </a:solidFill>
              </a:rPr>
              <a:t>– mzdová politika, prieskum trhu, odhad náročnosti práce...</a:t>
            </a:r>
            <a:endParaRPr lang="sk-SK" sz="4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73156" y="326789"/>
            <a:ext cx="8899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u="sng" dirty="0">
                <a:solidFill>
                  <a:schemeClr val="bg1"/>
                </a:solidFill>
              </a:rPr>
              <a:t>Správne vyplnený rozpočet projektu po obsahovej stránke: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051134"/>
            <a:ext cx="8750261" cy="4877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/>
                </a:solidFill>
              </a:rPr>
              <a:t>výdavok uvedený v každej </a:t>
            </a:r>
            <a:r>
              <a:rPr lang="sk-SK" sz="2000" dirty="0" smtClean="0">
                <a:solidFill>
                  <a:schemeClr val="tx1"/>
                </a:solidFill>
              </a:rPr>
              <a:t>podpoložke </a:t>
            </a:r>
            <a:r>
              <a:rPr lang="sk-SK" sz="2000" b="1" dirty="0">
                <a:solidFill>
                  <a:schemeClr val="tx1"/>
                </a:solidFill>
              </a:rPr>
              <a:t>je vynaložený na aktivitu v súlade s obsahovou stránkou projektu (Opis projektu) a je plne v súlade s cieľmi projektu</a:t>
            </a:r>
            <a:r>
              <a:rPr lang="sk-SK" sz="2000" dirty="0">
                <a:solidFill>
                  <a:schemeClr val="tx1"/>
                </a:solidFill>
              </a:rPr>
              <a:t> (z hľadiska trvania, typu a miesta realizácie);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/>
                </a:solidFill>
              </a:rPr>
              <a:t>výdavok uvedený v každej </a:t>
            </a:r>
            <a:r>
              <a:rPr lang="sk-SK" sz="2000" dirty="0" smtClean="0">
                <a:solidFill>
                  <a:schemeClr val="tx1"/>
                </a:solidFill>
              </a:rPr>
              <a:t>podpoložke </a:t>
            </a:r>
            <a:r>
              <a:rPr lang="sk-SK" sz="2000" b="1" dirty="0">
                <a:solidFill>
                  <a:schemeClr val="tx1"/>
                </a:solidFill>
              </a:rPr>
              <a:t>je opodstatnený </a:t>
            </a:r>
            <a:r>
              <a:rPr lang="sk-SK" sz="2000" dirty="0">
                <a:solidFill>
                  <a:schemeClr val="tx1"/>
                </a:solidFill>
              </a:rPr>
              <a:t>(je nevyhnutný k dosiahnutiu plánovaných aktivít projektu);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výdavky </a:t>
            </a:r>
            <a:r>
              <a:rPr lang="sk-SK" sz="2000" dirty="0">
                <a:solidFill>
                  <a:schemeClr val="tx1"/>
                </a:solidFill>
              </a:rPr>
              <a:t>vzniknú v súvislosti s realizáciou projektu a </a:t>
            </a:r>
            <a:r>
              <a:rPr lang="sk-SK" sz="2000" b="1" dirty="0">
                <a:solidFill>
                  <a:schemeClr val="tx2"/>
                </a:solidFill>
              </a:rPr>
              <a:t>sú uhradené po začiatku realizácie </a:t>
            </a:r>
            <a:r>
              <a:rPr lang="sk-SK" sz="2000" b="1" dirty="0" smtClean="0">
                <a:solidFill>
                  <a:schemeClr val="tx2"/>
                </a:solidFill>
              </a:rPr>
              <a:t>projektu (časová oprávnenosť), </a:t>
            </a:r>
            <a:r>
              <a:rPr lang="sk-SK" sz="2000" b="1" dirty="0">
                <a:solidFill>
                  <a:schemeClr val="tx2"/>
                </a:solidFill>
              </a:rPr>
              <a:t>resp. po dni účinnosti zmluvy o </a:t>
            </a:r>
            <a:r>
              <a:rPr lang="sk-SK" sz="2000" b="1" dirty="0" smtClean="0">
                <a:solidFill>
                  <a:schemeClr val="tx2"/>
                </a:solidFill>
              </a:rPr>
              <a:t>NFP a </a:t>
            </a:r>
            <a:r>
              <a:rPr lang="sk-SK" sz="2000" b="1" dirty="0">
                <a:solidFill>
                  <a:schemeClr val="tx2"/>
                </a:solidFill>
              </a:rPr>
              <a:t>najneskôr do ukončenia realizácie hlavných aktivít </a:t>
            </a:r>
            <a:r>
              <a:rPr lang="sk-SK" sz="2000" b="1" dirty="0" smtClean="0">
                <a:solidFill>
                  <a:schemeClr val="tx2"/>
                </a:solidFill>
              </a:rPr>
              <a:t>projektu</a:t>
            </a:r>
            <a:r>
              <a:rPr lang="sk-SK" sz="2000" dirty="0">
                <a:solidFill>
                  <a:schemeClr val="tx1"/>
                </a:solidFill>
              </a:rPr>
              <a:t>;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/>
                </a:solidFill>
              </a:rPr>
              <a:t>výdavky </a:t>
            </a:r>
            <a:r>
              <a:rPr lang="sk-SK" sz="2000" b="1" dirty="0">
                <a:solidFill>
                  <a:schemeClr val="tx1"/>
                </a:solidFill>
              </a:rPr>
              <a:t>sú primerané </a:t>
            </a:r>
            <a:r>
              <a:rPr lang="sk-SK" sz="2000" dirty="0">
                <a:solidFill>
                  <a:schemeClr val="tx1"/>
                </a:solidFill>
              </a:rPr>
              <a:t>(teda zodpovedajú obvyklým cenám v danom mieste a čase</a:t>
            </a:r>
            <a:r>
              <a:rPr lang="sk-SK" sz="2000" dirty="0" smtClean="0">
                <a:solidFill>
                  <a:schemeClr val="tx1"/>
                </a:solidFill>
              </a:rPr>
              <a:t>);</a:t>
            </a:r>
            <a:endParaRPr lang="sk-SK" sz="2000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/>
                </a:solidFill>
              </a:rPr>
              <a:t>výdavok uvedený v každej podpoložke </a:t>
            </a:r>
            <a:r>
              <a:rPr lang="sk-SK" sz="2000" b="1" dirty="0">
                <a:solidFill>
                  <a:schemeClr val="tx1"/>
                </a:solidFill>
              </a:rPr>
              <a:t>spĺňa zásady zdravého a efektívneho finančného riadenia </a:t>
            </a:r>
            <a:r>
              <a:rPr lang="sk-SK" sz="2000" dirty="0">
                <a:solidFill>
                  <a:schemeClr val="tx1"/>
                </a:solidFill>
              </a:rPr>
              <a:t>a pri preukazovaní oprávnenosti výdavku je potrebné, aby žiadateľ vedel preukázať hospodárnosť, efektívnosť, účelnosť a účinnosť daného výdavku;</a:t>
            </a:r>
          </a:p>
          <a:p>
            <a:pPr lvl="0" algn="just"/>
            <a:endParaRPr lang="sk-S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r>
              <a:rPr lang="sk-SK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</a:t>
            </a:r>
          </a:p>
          <a:p>
            <a:pPr lvl="0" algn="just"/>
            <a:endParaRPr lang="sk-S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algn="l"/>
            <a:endParaRPr lang="sk-SK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8899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u="sng" dirty="0">
                <a:solidFill>
                  <a:schemeClr val="bg1"/>
                </a:solidFill>
              </a:rPr>
              <a:t>Správne vyplnený rozpočet projektu po obsahovej stránke: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72514" y="1405975"/>
            <a:ext cx="8750261" cy="3957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výdavok </a:t>
            </a:r>
            <a:r>
              <a:rPr lang="sk-SK" sz="2000" dirty="0">
                <a:solidFill>
                  <a:schemeClr val="tx1"/>
                </a:solidFill>
              </a:rPr>
              <a:t>uvedený v každej </a:t>
            </a:r>
            <a:r>
              <a:rPr lang="sk-SK" sz="2000" dirty="0" smtClean="0">
                <a:solidFill>
                  <a:schemeClr val="tx1"/>
                </a:solidFill>
              </a:rPr>
              <a:t>podpoložke </a:t>
            </a:r>
            <a:r>
              <a:rPr lang="sk-SK" sz="2000" b="1" dirty="0">
                <a:solidFill>
                  <a:schemeClr val="tx1"/>
                </a:solidFill>
              </a:rPr>
              <a:t>spĺňa všetky požadované náležitosti</a:t>
            </a:r>
            <a:r>
              <a:rPr lang="sk-SK" sz="2000" dirty="0">
                <a:solidFill>
                  <a:schemeClr val="tx1"/>
                </a:solidFill>
              </a:rPr>
              <a:t>, aby mohol byť posúdený za oprávnený (súlad s legislatívou EÚ a SR, SR EŠIF na programové obdobie 2014-2020 vrátane jeho príloh a s OP vrátane nadväzujúcich dokumentov a s rozhodnutiami/usmerneniami RO pre OP EVS o oprávnenosti predmetných výdavkov ako i súlad so SFR na programové obdobie 2014-2020</a:t>
            </a:r>
            <a:r>
              <a:rPr lang="sk-SK" sz="2000" dirty="0" smtClean="0">
                <a:solidFill>
                  <a:schemeClr val="tx1"/>
                </a:solidFill>
              </a:rPr>
              <a:t>); </a:t>
            </a:r>
            <a:endParaRPr lang="sk-SK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/>
                </a:solidFill>
              </a:rPr>
              <a:t>v rozpočte projektu sú dodržané </a:t>
            </a:r>
            <a:r>
              <a:rPr lang="sk-SK" sz="2000" b="1" dirty="0">
                <a:solidFill>
                  <a:schemeClr val="tx1"/>
                </a:solidFill>
              </a:rPr>
              <a:t>základné percentuálne limity</a:t>
            </a:r>
            <a:r>
              <a:rPr lang="sk-SK" sz="2000" dirty="0">
                <a:solidFill>
                  <a:schemeClr val="tx1"/>
                </a:solidFill>
              </a:rPr>
              <a:t> rozpočtu uvedené v príslušnej výzve (napr. </a:t>
            </a:r>
            <a:r>
              <a:rPr lang="sk-SK" sz="2000" dirty="0" smtClean="0">
                <a:solidFill>
                  <a:schemeClr val="tx1"/>
                </a:solidFill>
              </a:rPr>
              <a:t>nepriame výdavky – paušálna sadzba </a:t>
            </a:r>
            <a:r>
              <a:rPr lang="sk-SK" sz="2000" dirty="0">
                <a:solidFill>
                  <a:schemeClr val="tx1"/>
                </a:solidFill>
              </a:rPr>
              <a:t>môžu predstavovať </a:t>
            </a:r>
            <a:r>
              <a:rPr lang="sk-SK" sz="2000" dirty="0">
                <a:solidFill>
                  <a:schemeClr val="tx2"/>
                </a:solidFill>
              </a:rPr>
              <a:t>maximálne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b="1" dirty="0" smtClean="0">
                <a:solidFill>
                  <a:schemeClr val="tx2"/>
                </a:solidFill>
              </a:rPr>
              <a:t>15 % z priamych</a:t>
            </a:r>
            <a:r>
              <a:rPr lang="sk-SK" sz="2000" b="1" dirty="0">
                <a:solidFill>
                  <a:schemeClr val="tx2"/>
                </a:solidFill>
              </a:rPr>
              <a:t> mzdových </a:t>
            </a:r>
            <a:r>
              <a:rPr lang="sk-SK" sz="2000" b="1" dirty="0" smtClean="0">
                <a:solidFill>
                  <a:schemeClr val="tx2"/>
                </a:solidFill>
              </a:rPr>
              <a:t>výdavkov, </a:t>
            </a:r>
            <a:r>
              <a:rPr lang="sk-SK" sz="2000" dirty="0">
                <a:solidFill>
                  <a:schemeClr val="tx1"/>
                </a:solidFill>
              </a:rPr>
              <a:t>dodávky na priame výdavky </a:t>
            </a:r>
            <a:r>
              <a:rPr lang="sk-SK" sz="2000" dirty="0">
                <a:solidFill>
                  <a:schemeClr val="tx2"/>
                </a:solidFill>
              </a:rPr>
              <a:t>maximálne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b="1" dirty="0" smtClean="0">
                <a:solidFill>
                  <a:schemeClr val="tx2"/>
                </a:solidFill>
              </a:rPr>
              <a:t>150 </a:t>
            </a:r>
            <a:r>
              <a:rPr lang="sk-SK" sz="2000" b="1" dirty="0">
                <a:solidFill>
                  <a:schemeClr val="tx2"/>
                </a:solidFill>
              </a:rPr>
              <a:t>% z priamych mzdových výdavkov</a:t>
            </a:r>
            <a:endParaRPr lang="sk-SK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/>
                </a:solidFill>
              </a:rPr>
              <a:t>v rozpočte projektu je dodržaná </a:t>
            </a:r>
            <a:r>
              <a:rPr lang="sk-SK" sz="2000" b="1" dirty="0">
                <a:solidFill>
                  <a:schemeClr val="tx1"/>
                </a:solidFill>
              </a:rPr>
              <a:t>minimálna a maximálna výška </a:t>
            </a:r>
            <a:r>
              <a:rPr lang="sk-SK" sz="2000" dirty="0" smtClean="0">
                <a:solidFill>
                  <a:schemeClr val="tx1"/>
                </a:solidFill>
              </a:rPr>
              <a:t>príspevku.</a:t>
            </a:r>
            <a:endParaRPr lang="sk-SK" sz="2000" dirty="0">
              <a:solidFill>
                <a:schemeClr val="tx1"/>
              </a:solidFill>
            </a:endParaRPr>
          </a:p>
          <a:p>
            <a:pPr lvl="0" algn="just"/>
            <a:r>
              <a:rPr lang="sk-SK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</a:p>
          <a:p>
            <a:pPr lvl="0" algn="just"/>
            <a:endParaRPr lang="sk-S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algn="l"/>
            <a:endParaRPr lang="sk-SK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87262" y="2070847"/>
            <a:ext cx="8750261" cy="11743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2927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u="sng" dirty="0" smtClean="0">
                <a:solidFill>
                  <a:schemeClr val="bg1"/>
                </a:solidFill>
              </a:rPr>
              <a:t>Skladba rozpočtu: 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051134"/>
            <a:ext cx="8750261" cy="4877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000" dirty="0">
                <a:solidFill>
                  <a:schemeClr val="tx1"/>
                </a:solidFill>
              </a:rPr>
              <a:t>K jednotlivým aktivitám projektu je potrebné priradiť zdroje, následne ich oceniť a preniesť do rozpočtu. Pre každú aktivitu existuje samostatná hlavná položka rozpočtu, položka rozpočtu a jej </a:t>
            </a:r>
            <a:r>
              <a:rPr lang="sk-SK" sz="2000" dirty="0" smtClean="0">
                <a:solidFill>
                  <a:schemeClr val="tx1"/>
                </a:solidFill>
              </a:rPr>
              <a:t>podpoložky.</a:t>
            </a:r>
            <a:endParaRPr lang="sk-SK" sz="2000" b="1" dirty="0">
              <a:solidFill>
                <a:schemeClr val="tx1"/>
              </a:solidFill>
            </a:endParaRPr>
          </a:p>
          <a:p>
            <a:pPr algn="just"/>
            <a:r>
              <a:rPr lang="sk-SK" sz="2400" b="1" dirty="0">
                <a:solidFill>
                  <a:srgbClr val="1C2666"/>
                </a:solidFill>
              </a:rPr>
              <a:t>Aktivity, ktoré týmto spôsobom nebudú zahrnuté do rozpočtu, nebudú môcť byť financované v rámci projektu a ich realizácia bude musieť byť financovaná z vlastných </a:t>
            </a:r>
            <a:r>
              <a:rPr lang="sk-SK" sz="2400" b="1" dirty="0" smtClean="0">
                <a:solidFill>
                  <a:srgbClr val="1C2666"/>
                </a:solidFill>
              </a:rPr>
              <a:t>zdrojov.</a:t>
            </a:r>
            <a:endParaRPr lang="sk-SK" sz="2400" b="1" dirty="0">
              <a:solidFill>
                <a:srgbClr val="1C2666"/>
              </a:solidFill>
            </a:endParaRPr>
          </a:p>
          <a:p>
            <a:pPr marL="896938" indent="-896938" algn="l"/>
            <a:r>
              <a:rPr lang="sk-SK" sz="2800" dirty="0" smtClean="0">
                <a:solidFill>
                  <a:schemeClr val="tx1"/>
                </a:solidFill>
              </a:rPr>
              <a:t>1</a:t>
            </a:r>
            <a:r>
              <a:rPr lang="sk-SK" sz="2800" dirty="0">
                <a:solidFill>
                  <a:schemeClr val="tx1"/>
                </a:solidFill>
              </a:rPr>
              <a:t>.     </a:t>
            </a:r>
            <a:r>
              <a:rPr lang="sk-SK" sz="2800" dirty="0" smtClean="0">
                <a:solidFill>
                  <a:schemeClr val="tx1"/>
                </a:solidFill>
              </a:rPr>
              <a:t>  ...názov hlavnej aktivity projektu --- </a:t>
            </a:r>
            <a:r>
              <a:rPr lang="sk-SK" sz="2800" dirty="0">
                <a:solidFill>
                  <a:schemeClr val="tx1"/>
                </a:solidFill>
              </a:rPr>
              <a:t>hlavná položka</a:t>
            </a:r>
          </a:p>
          <a:p>
            <a:pPr algn="l"/>
            <a:r>
              <a:rPr lang="sk-SK" sz="2800" dirty="0">
                <a:solidFill>
                  <a:schemeClr val="tx1"/>
                </a:solidFill>
              </a:rPr>
              <a:t>1.1.   Zariadenie/vybavenie  (mimo krížového financovania) --- položka</a:t>
            </a:r>
          </a:p>
          <a:p>
            <a:pPr algn="l"/>
            <a:r>
              <a:rPr lang="sk-SK" sz="2800" dirty="0">
                <a:solidFill>
                  <a:schemeClr val="tx1"/>
                </a:solidFill>
              </a:rPr>
              <a:t>1.1.1. </a:t>
            </a:r>
            <a:r>
              <a:rPr lang="sk-SK" sz="2800" dirty="0" smtClean="0">
                <a:solidFill>
                  <a:schemeClr val="tx1"/>
                </a:solidFill>
              </a:rPr>
              <a:t>názov funkcie odborného personálu --- </a:t>
            </a:r>
            <a:r>
              <a:rPr lang="sk-SK" sz="2800" dirty="0">
                <a:solidFill>
                  <a:schemeClr val="tx1"/>
                </a:solidFill>
              </a:rPr>
              <a:t>podpoložka</a:t>
            </a:r>
          </a:p>
          <a:p>
            <a:pPr lvl="0" algn="just"/>
            <a:endParaRPr lang="sk-S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algn="l"/>
            <a:endParaRPr lang="sk-SK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8906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u="sng" dirty="0">
                <a:solidFill>
                  <a:schemeClr val="bg1"/>
                </a:solidFill>
              </a:rPr>
              <a:t>Správne vyplnený rozpočet projektu po formálnej stránke: 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051134"/>
            <a:ext cx="8750261" cy="4877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je </a:t>
            </a:r>
            <a:r>
              <a:rPr lang="sk-SK" sz="2000" dirty="0">
                <a:solidFill>
                  <a:schemeClr val="tx1"/>
                </a:solidFill>
              </a:rPr>
              <a:t>predložený na </a:t>
            </a:r>
            <a:r>
              <a:rPr lang="sk-SK" sz="2000" b="1" dirty="0">
                <a:solidFill>
                  <a:schemeClr val="tx1"/>
                </a:solidFill>
              </a:rPr>
              <a:t>platnom </a:t>
            </a:r>
            <a:r>
              <a:rPr lang="sk-SK" sz="2000" b="1" dirty="0" smtClean="0">
                <a:solidFill>
                  <a:schemeClr val="tx1"/>
                </a:solidFill>
              </a:rPr>
              <a:t>formulári </a:t>
            </a:r>
            <a:r>
              <a:rPr lang="sk-SK" sz="2000" dirty="0" smtClean="0">
                <a:solidFill>
                  <a:schemeClr val="tx1"/>
                </a:solidFill>
              </a:rPr>
              <a:t>(príloha č. 5c Príručky pre žiadateľa) </a:t>
            </a:r>
            <a:r>
              <a:rPr lang="sk-SK" sz="2000" dirty="0">
                <a:solidFill>
                  <a:schemeClr val="tx1"/>
                </a:solidFill>
              </a:rPr>
              <a:t>s predvyplnenými </a:t>
            </a:r>
            <a:r>
              <a:rPr lang="sk-SK" sz="2000" dirty="0" smtClean="0">
                <a:solidFill>
                  <a:schemeClr val="tx1"/>
                </a:solidFill>
              </a:rPr>
              <a:t>vzorcami; </a:t>
            </a:r>
            <a:endParaRPr lang="sk-SK" sz="2000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/>
                </a:solidFill>
              </a:rPr>
              <a:t>vo formulári rozpočtu sú zachované </a:t>
            </a:r>
            <a:r>
              <a:rPr lang="sk-SK" sz="2000" b="1" dirty="0">
                <a:solidFill>
                  <a:schemeClr val="tx1"/>
                </a:solidFill>
              </a:rPr>
              <a:t>predpísané číselné </a:t>
            </a:r>
            <a:r>
              <a:rPr lang="sk-SK" sz="2000" b="1" dirty="0" smtClean="0">
                <a:solidFill>
                  <a:schemeClr val="tx1"/>
                </a:solidFill>
              </a:rPr>
              <a:t>označenia;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žiadateľ </a:t>
            </a:r>
            <a:r>
              <a:rPr lang="sk-SK" sz="2000" dirty="0">
                <a:solidFill>
                  <a:schemeClr val="tx1"/>
                </a:solidFill>
              </a:rPr>
              <a:t>môže v prípade potreby </a:t>
            </a:r>
            <a:r>
              <a:rPr lang="sk-SK" sz="2000" b="1" dirty="0">
                <a:solidFill>
                  <a:schemeClr val="tx1"/>
                </a:solidFill>
              </a:rPr>
              <a:t>zmeniť alebo doplniť názov </a:t>
            </a:r>
            <a:r>
              <a:rPr lang="sk-SK" sz="2000" b="1" dirty="0" smtClean="0">
                <a:solidFill>
                  <a:schemeClr val="tx1"/>
                </a:solidFill>
              </a:rPr>
              <a:t>podpoložky;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je potrebné uvádzať </a:t>
            </a:r>
            <a:r>
              <a:rPr lang="sk-SK" sz="2000" b="1" dirty="0">
                <a:solidFill>
                  <a:schemeClr val="tx1"/>
                </a:solidFill>
              </a:rPr>
              <a:t>správne číslovanie </a:t>
            </a:r>
            <a:r>
              <a:rPr lang="sk-SK" sz="2000" dirty="0">
                <a:solidFill>
                  <a:schemeClr val="tx1"/>
                </a:solidFill>
              </a:rPr>
              <a:t>a jednoznačný názov podpoložky obsahovo spadajúci pod predmetnú hlavnú položku </a:t>
            </a:r>
            <a:r>
              <a:rPr lang="sk-SK" sz="2000" dirty="0" smtClean="0">
                <a:solidFill>
                  <a:schemeClr val="tx1"/>
                </a:solidFill>
              </a:rPr>
              <a:t>rozpočtu a aktivitu projektu;</a:t>
            </a:r>
            <a:endParaRPr lang="sk-SK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pri </a:t>
            </a:r>
            <a:r>
              <a:rPr lang="sk-SK" sz="2000" dirty="0">
                <a:solidFill>
                  <a:schemeClr val="tx1"/>
                </a:solidFill>
              </a:rPr>
              <a:t>každej podpoložke rozpočtu je uvedený</a:t>
            </a:r>
            <a:r>
              <a:rPr lang="sk-SK" sz="2000" b="1" dirty="0">
                <a:solidFill>
                  <a:schemeClr val="tx1"/>
                </a:solidFill>
              </a:rPr>
              <a:t> presný počet jednotiek korešpondujúci s uvedenou jednotkou a maximálna jednotková cena</a:t>
            </a:r>
            <a:r>
              <a:rPr lang="sk-SK" sz="2000" dirty="0">
                <a:solidFill>
                  <a:schemeClr val="tx1"/>
                </a:solidFill>
              </a:rPr>
              <a:t>. V prípade rozdielu jednotkových cien uvedených medzi komentárom rozpočtu, rozpočtom projektu a inou relevantnou dokumentáciou (napr. opis projektu) v </a:t>
            </a:r>
            <a:r>
              <a:rPr lang="sk-SK" sz="2000" dirty="0" err="1">
                <a:solidFill>
                  <a:schemeClr val="tx1"/>
                </a:solidFill>
              </a:rPr>
              <a:t>ŽoNFP</a:t>
            </a:r>
            <a:r>
              <a:rPr lang="sk-SK" sz="2000" dirty="0">
                <a:solidFill>
                  <a:schemeClr val="tx1"/>
                </a:solidFill>
              </a:rPr>
              <a:t>, bude akceptovaná najnižšia cena z uvedených </a:t>
            </a:r>
            <a:r>
              <a:rPr lang="sk-SK" sz="2000" dirty="0" smtClean="0">
                <a:solidFill>
                  <a:schemeClr val="tx1"/>
                </a:solidFill>
              </a:rPr>
              <a:t>cien;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endParaRPr lang="sk-SK" sz="20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pri </a:t>
            </a:r>
            <a:r>
              <a:rPr lang="sk-SK" sz="2000" dirty="0">
                <a:solidFill>
                  <a:schemeClr val="tx1"/>
                </a:solidFill>
              </a:rPr>
              <a:t>každej podpoložke rozpočtu sú uvedené </a:t>
            </a:r>
            <a:r>
              <a:rPr lang="sk-SK" sz="2000" b="1" dirty="0">
                <a:solidFill>
                  <a:schemeClr val="tx1"/>
                </a:solidFill>
              </a:rPr>
              <a:t>výdavky spolu </a:t>
            </a:r>
            <a:r>
              <a:rPr lang="sk-SK" sz="2000" dirty="0">
                <a:solidFill>
                  <a:schemeClr val="tx1"/>
                </a:solidFill>
              </a:rPr>
              <a:t>vyjadrujúce súčin počtu jednotiek a jednotkovej </a:t>
            </a:r>
            <a:r>
              <a:rPr lang="sk-SK" sz="2000" dirty="0" smtClean="0">
                <a:solidFill>
                  <a:schemeClr val="tx1"/>
                </a:solidFill>
              </a:rPr>
              <a:t>ceny</a:t>
            </a:r>
            <a:endParaRPr lang="sk-SK" sz="2000" dirty="0">
              <a:solidFill>
                <a:schemeClr val="tx1"/>
              </a:solidFill>
            </a:endParaRPr>
          </a:p>
          <a:p>
            <a:pPr lvl="0" algn="just"/>
            <a:r>
              <a:rPr lang="sk-SK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</a:p>
          <a:p>
            <a:pPr lvl="0" algn="just"/>
            <a:endParaRPr lang="sk-S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algn="l"/>
            <a:endParaRPr lang="sk-SK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8906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u="sng" dirty="0">
                <a:solidFill>
                  <a:schemeClr val="bg1"/>
                </a:solidFill>
              </a:rPr>
              <a:t>Správne vyplnený rozpočet projektu po formálnej stránke: 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72514" y="1051134"/>
            <a:ext cx="8750261" cy="4877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každá </a:t>
            </a:r>
            <a:r>
              <a:rPr lang="sk-SK" sz="2000" dirty="0">
                <a:solidFill>
                  <a:schemeClr val="tx1"/>
                </a:solidFill>
              </a:rPr>
              <a:t>podpoložka rozpočtu je </a:t>
            </a:r>
            <a:r>
              <a:rPr lang="sk-SK" sz="2000" b="1" dirty="0">
                <a:solidFill>
                  <a:schemeClr val="tx1"/>
                </a:solidFill>
              </a:rPr>
              <a:t>v komentári k rozpočtu podrobne opísaná</a:t>
            </a:r>
            <a:r>
              <a:rPr lang="sk-SK" sz="2000" dirty="0">
                <a:solidFill>
                  <a:schemeClr val="tx1"/>
                </a:solidFill>
              </a:rPr>
              <a:t> z hľadiska obsahu (rozpísané jej súčasti), počtu a z hľadiska spôsobu využitia vo väzbe na aktivitu projektu;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ku </a:t>
            </a:r>
            <a:r>
              <a:rPr lang="sk-SK" sz="2000" dirty="0">
                <a:solidFill>
                  <a:schemeClr val="tx1"/>
                </a:solidFill>
              </a:rPr>
              <a:t>každej </a:t>
            </a:r>
            <a:r>
              <a:rPr lang="sk-SK" sz="2000" dirty="0" smtClean="0">
                <a:solidFill>
                  <a:schemeClr val="tx1"/>
                </a:solidFill>
              </a:rPr>
              <a:t>podpoložke je </a:t>
            </a:r>
            <a:r>
              <a:rPr lang="sk-SK" sz="2000" dirty="0">
                <a:solidFill>
                  <a:schemeClr val="tx1"/>
                </a:solidFill>
              </a:rPr>
              <a:t>priradený kód z číselníka oprávnených výdavkov, ktorý tvorí prílohu č. 1 Metodického pokynu CKO č. 4; </a:t>
            </a:r>
            <a:endParaRPr lang="sk-S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/>
                </a:solidFill>
              </a:rPr>
              <a:t>rozpočtové podpoložky </a:t>
            </a:r>
            <a:r>
              <a:rPr lang="sk-SK" sz="2000" b="1" dirty="0">
                <a:solidFill>
                  <a:schemeClr val="tx1"/>
                </a:solidFill>
              </a:rPr>
              <a:t>personálnych výdavkov </a:t>
            </a:r>
            <a:r>
              <a:rPr lang="sk-SK" sz="2000" dirty="0">
                <a:solidFill>
                  <a:schemeClr val="tx1"/>
                </a:solidFill>
              </a:rPr>
              <a:t>musia byť v súlade s personálnou maticou opisu projektu; 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jednotka pri kalkulácii personálnych výdavkoch je stanovená na „</a:t>
            </a:r>
            <a:r>
              <a:rPr lang="sk-SK" sz="2000" b="1" dirty="0" smtClean="0">
                <a:solidFill>
                  <a:schemeClr val="tx1"/>
                </a:solidFill>
              </a:rPr>
              <a:t>osobohodinu</a:t>
            </a:r>
            <a:r>
              <a:rPr lang="sk-SK" sz="2000" dirty="0" smtClean="0">
                <a:solidFill>
                  <a:schemeClr val="tx1"/>
                </a:solidFill>
              </a:rPr>
              <a:t>“ napr</a:t>
            </a:r>
            <a:r>
              <a:rPr lang="sk-SK" sz="2000" dirty="0">
                <a:solidFill>
                  <a:schemeClr val="tx1"/>
                </a:solidFill>
              </a:rPr>
              <a:t>. </a:t>
            </a:r>
            <a:r>
              <a:rPr lang="sk-SK" sz="2000" dirty="0" smtClean="0">
                <a:solidFill>
                  <a:schemeClr val="tx1"/>
                </a:solidFill>
              </a:rPr>
              <a:t>pri počte odlektorovaných hodín sa </a:t>
            </a:r>
            <a:r>
              <a:rPr lang="sk-SK" sz="2000" dirty="0">
                <a:solidFill>
                  <a:schemeClr val="tx1"/>
                </a:solidFill>
              </a:rPr>
              <a:t>nezohľadňuje počet osôb zúčastňujúcich sa danej činnosti (napr. účastníci projektu),  t. j. </a:t>
            </a:r>
            <a:r>
              <a:rPr lang="sk-SK" sz="2000" dirty="0" smtClean="0">
                <a:solidFill>
                  <a:schemeClr val="tx1"/>
                </a:solidFill>
              </a:rPr>
              <a:t>rozpočtovaná suma bude </a:t>
            </a:r>
            <a:r>
              <a:rPr lang="sk-SK" sz="2000" dirty="0">
                <a:solidFill>
                  <a:schemeClr val="tx1"/>
                </a:solidFill>
              </a:rPr>
              <a:t>tvorená súčinom hodinovej sadzby a počtu skutočne odpracovaných hodín bez násobenia počtom </a:t>
            </a:r>
            <a:r>
              <a:rPr lang="sk-SK" sz="2000" dirty="0" smtClean="0">
                <a:solidFill>
                  <a:schemeClr val="tx1"/>
                </a:solidFill>
              </a:rPr>
              <a:t>účastníkov;</a:t>
            </a:r>
            <a:r>
              <a:rPr lang="sk-SK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0" algn="just"/>
            <a:endParaRPr lang="sk-SK" sz="2000" dirty="0">
              <a:solidFill>
                <a:schemeClr val="tx1"/>
              </a:solidFill>
            </a:endParaRP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algn="l"/>
            <a:endParaRPr lang="sk-SK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56DACCFAFF834185A23D75AF69D834" ma:contentTypeVersion="0" ma:contentTypeDescription="Umožňuje vytvoriť nový dokument." ma:contentTypeScope="" ma:versionID="666955dae70760e6faa535b887c3661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ae51b23ceac873071d642d5069d117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1E6634-D397-45C8-AAD4-98892D7326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3A478E6-52D4-4290-9D20-E4EFCDFE84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1F6E3F-BA64-4A64-9424-37D21767142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420</Words>
  <Application>Microsoft Office PowerPoint</Application>
  <PresentationFormat>Prezentácia na obrazovke (4:3)</PresentationFormat>
  <Paragraphs>71</Paragraphs>
  <Slides>7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7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Office Theme</vt:lpstr>
      <vt:lpstr>1_Office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juraj kadasi</dc:creator>
  <cp:lastModifiedBy>Martina Polčíková</cp:lastModifiedBy>
  <cp:revision>187</cp:revision>
  <cp:lastPrinted>2015-01-18T19:48:41Z</cp:lastPrinted>
  <dcterms:created xsi:type="dcterms:W3CDTF">2014-07-22T20:09:34Z</dcterms:created>
  <dcterms:modified xsi:type="dcterms:W3CDTF">2019-05-15T13:04:57Z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0x010100A056DACCFAFF834185A23D75AF69D834</vt:lpwstr>
  </property>
</Properties>
</file>