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323" r:id="rId2"/>
    <p:sldId id="294" r:id="rId3"/>
    <p:sldId id="325" r:id="rId4"/>
    <p:sldId id="326" r:id="rId5"/>
    <p:sldId id="327" r:id="rId6"/>
    <p:sldId id="334" r:id="rId7"/>
    <p:sldId id="328" r:id="rId8"/>
    <p:sldId id="331" r:id="rId9"/>
    <p:sldId id="329" r:id="rId10"/>
    <p:sldId id="332" r:id="rId11"/>
    <p:sldId id="335" r:id="rId12"/>
    <p:sldId id="330" r:id="rId13"/>
    <p:sldId id="333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gray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2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30" autoAdjust="0"/>
    <p:restoredTop sz="94643" autoAdjust="0"/>
  </p:normalViewPr>
  <p:slideViewPr>
    <p:cSldViewPr snapToGrid="0" snapToObjects="1">
      <p:cViewPr varScale="1">
        <p:scale>
          <a:sx n="106" d="100"/>
          <a:sy n="106" d="100"/>
        </p:scale>
        <p:origin x="1842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23A17C-FB15-44AB-A6EC-2EFA2FF23A45}" type="datetimeFigureOut">
              <a:rPr lang="sk-SK" smtClean="0"/>
              <a:pPr/>
              <a:t>23.05.2019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323E4-4A55-4B64-AEB9-6D9F5352D6D9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699989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1400DB-CE52-408A-868E-DB0CCC8E0D66}" type="datetimeFigureOut">
              <a:rPr lang="sk-SK" smtClean="0"/>
              <a:pPr/>
              <a:t>23.05.2019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D5A29E-B756-4371-AE6C-671895E2E756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3663688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>
                <a:solidFill>
                  <a:prstClr val="black"/>
                </a:solidFill>
              </a:rPr>
              <a:pPr/>
              <a:t>1</a:t>
            </a:fld>
            <a:endParaRPr lang="sk-S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8228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DCB86-36FC-4B87-9CC3-C6642C5E1596}" type="datetime1">
              <a:rPr lang="en-US" smtClean="0"/>
              <a:pPr/>
              <a:t>5/23/2019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585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C718-A53E-4F2D-A799-2FC1192E5461}" type="datetime1">
              <a:rPr lang="en-US" smtClean="0"/>
              <a:pPr/>
              <a:t>5/23/2019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379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10B10-D541-4474-80BE-8E32B9070CE8}" type="datetime1">
              <a:rPr lang="en-US" smtClean="0"/>
              <a:pPr/>
              <a:t>5/23/2019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251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49B5B-0D76-4E1A-AB20-331FC0BA0081}" type="datetime1">
              <a:rPr lang="en-US" smtClean="0"/>
              <a:pPr/>
              <a:t>5/23/2019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233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813A4-7FCB-4462-85FC-6CE07F015076}" type="datetime1">
              <a:rPr lang="en-US" smtClean="0"/>
              <a:pPr/>
              <a:t>5/23/2019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749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15E66-7C40-471A-AB13-3E9CE9075424}" type="datetime1">
              <a:rPr lang="en-US" smtClean="0"/>
              <a:pPr/>
              <a:t>5/23/2019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297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C9E3D-FB7F-4D03-8A49-B2934185287A}" type="datetime1">
              <a:rPr lang="en-US" smtClean="0"/>
              <a:pPr/>
              <a:t>5/23/2019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358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89A71-1190-488C-B232-3C48918DC984}" type="datetime1">
              <a:rPr lang="en-US" smtClean="0"/>
              <a:pPr/>
              <a:t>5/23/2019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881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A4B30-9169-4124-BCEC-E74D9AEB7455}" type="datetime1">
              <a:rPr lang="en-US" smtClean="0"/>
              <a:pPr/>
              <a:t>5/23/2019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373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6E1AD-D095-4345-9D6D-8333EA544A54}" type="datetime1">
              <a:rPr lang="en-US" smtClean="0"/>
              <a:pPr/>
              <a:t>5/23/2019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009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38F95-5DC7-40D4-BF65-39B9DBDE2EAB}" type="datetime1">
              <a:rPr lang="en-US" smtClean="0"/>
              <a:pPr/>
              <a:t>5/23/2019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34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53F33-B4C3-44C2-BF8D-70515065F003}" type="datetime1">
              <a:rPr lang="en-US" smtClean="0"/>
              <a:pPr/>
              <a:t>5/23/2019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481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obsahu 5"/>
          <p:cNvSpPr txBox="1">
            <a:spLocks/>
          </p:cNvSpPr>
          <p:nvPr/>
        </p:nvSpPr>
        <p:spPr>
          <a:xfrm>
            <a:off x="-2215279" y="1046740"/>
            <a:ext cx="8496944" cy="4736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5843" lvl="1">
              <a:buSzPct val="60000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endParaRPr lang="sk-SK" b="1" dirty="0" smtClean="0">
              <a:solidFill>
                <a:prstClr val="black"/>
              </a:solidFill>
            </a:endParaRPr>
          </a:p>
        </p:txBody>
      </p:sp>
      <p:sp>
        <p:nvSpPr>
          <p:cNvPr id="12" name="Zástupný symbol obsahu 2"/>
          <p:cNvSpPr txBox="1">
            <a:spLocks/>
          </p:cNvSpPr>
          <p:nvPr/>
        </p:nvSpPr>
        <p:spPr>
          <a:xfrm>
            <a:off x="187262" y="2270476"/>
            <a:ext cx="8750261" cy="36581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sk-SK" sz="2000" dirty="0" smtClean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endParaRPr lang="sk-SK" sz="2000" dirty="0" smtClean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2514" y="326789"/>
            <a:ext cx="53126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POWERPOINT PREZENTÁCIE</a:t>
            </a:r>
            <a:endParaRPr lang="en-US" sz="2800" dirty="0" smtClean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Zaoblený obdĺžnik 4"/>
          <p:cNvSpPr/>
          <p:nvPr/>
        </p:nvSpPr>
        <p:spPr>
          <a:xfrm>
            <a:off x="6722008" y="250671"/>
            <a:ext cx="2421992" cy="94407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575" tIns="19050" rIns="28575" bIns="19050" numCol="1" spcCol="1270" anchor="ctr" anchorCtr="0">
            <a:noAutofit/>
          </a:bodyPr>
          <a:lstStyle/>
          <a:p>
            <a:pPr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sk-SK" sz="15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Zástupný symbol obsahu 2"/>
          <p:cNvSpPr txBox="1">
            <a:spLocks/>
          </p:cNvSpPr>
          <p:nvPr/>
        </p:nvSpPr>
        <p:spPr>
          <a:xfrm>
            <a:off x="459033" y="926421"/>
            <a:ext cx="2687579" cy="2238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sk-SK" sz="1800" dirty="0" smtClean="0">
                <a:solidFill>
                  <a:prstClr val="white">
                    <a:lumMod val="7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OPERAČNÝ </a:t>
            </a:r>
            <a:r>
              <a:rPr lang="sk-SK" sz="1800" dirty="0">
                <a:solidFill>
                  <a:prstClr val="white">
                    <a:lumMod val="7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PROGRAM</a:t>
            </a:r>
          </a:p>
          <a:p>
            <a:pPr algn="l">
              <a:spcBef>
                <a:spcPts val="0"/>
              </a:spcBef>
            </a:pPr>
            <a:endParaRPr lang="sk-SK" sz="1800" dirty="0" smtClean="0">
              <a:solidFill>
                <a:prstClr val="black">
                  <a:lumMod val="75000"/>
                  <a:lumOff val="2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>
              <a:spcBef>
                <a:spcPts val="0"/>
              </a:spcBef>
            </a:pPr>
            <a:r>
              <a:rPr lang="sk-SK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EFEKTÍVNA </a:t>
            </a:r>
          </a:p>
          <a:p>
            <a:pPr algn="l">
              <a:spcBef>
                <a:spcPts val="0"/>
              </a:spcBef>
            </a:pPr>
            <a:r>
              <a:rPr lang="sk-SK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VEREJNÁ </a:t>
            </a:r>
            <a:endParaRPr lang="sk-SK" dirty="0">
              <a:solidFill>
                <a:prstClr val="black">
                  <a:lumMod val="75000"/>
                  <a:lumOff val="2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>
              <a:spcBef>
                <a:spcPts val="0"/>
              </a:spcBef>
            </a:pPr>
            <a:r>
              <a:rPr lang="sk-SK" dirty="0">
                <a:solidFill>
                  <a:prstClr val="black">
                    <a:lumMod val="75000"/>
                    <a:lumOff val="2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SPRÁVA</a:t>
            </a:r>
          </a:p>
          <a:p>
            <a:pPr algn="just"/>
            <a:r>
              <a:rPr lang="sk-SK" sz="20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ITUÁ STRANA			 		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sk-SK" sz="2000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 algn="just">
              <a:buFont typeface="Arial"/>
              <a:buAutoNum type="arabicPeriod"/>
            </a:pPr>
            <a:endParaRPr lang="sk-SK" sz="2000" dirty="0" smtClean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Font typeface="Arial"/>
              <a:buBlip>
                <a:blip r:embed="rId4"/>
              </a:buBlip>
            </a:pPr>
            <a:endParaRPr lang="sk-SK" sz="2000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5" name="Obdĺžnik 14"/>
          <p:cNvSpPr/>
          <p:nvPr/>
        </p:nvSpPr>
        <p:spPr>
          <a:xfrm>
            <a:off x="533856" y="4000953"/>
            <a:ext cx="4387768" cy="143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sk-SK" i="1" cap="all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Výzva na predkladanie </a:t>
            </a:r>
            <a:r>
              <a:rPr lang="sk-SK" i="1" cap="all" dirty="0" err="1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</a:t>
            </a:r>
            <a:r>
              <a:rPr lang="sk-SK" i="1" dirty="0" err="1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lang="sk-SK" i="1" cap="all" dirty="0" err="1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NFP</a:t>
            </a:r>
            <a:endParaRPr lang="sk-SK" i="1" cap="all" dirty="0" smtClean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15000"/>
              </a:lnSpc>
            </a:pPr>
            <a:endParaRPr lang="sk-SK" sz="1000" i="1" cap="all" dirty="0">
              <a:solidFill>
                <a:srgbClr val="1F497D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15000"/>
              </a:lnSpc>
            </a:pPr>
            <a:r>
              <a:rPr lang="sk-SK" sz="2400" b="1" i="1" cap="all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Inteligentný a lepší samosprávny kraj</a:t>
            </a:r>
          </a:p>
        </p:txBody>
      </p:sp>
    </p:spTree>
    <p:extLst>
      <p:ext uri="{BB962C8B-B14F-4D97-AF65-F5344CB8AC3E}">
        <p14:creationId xmlns:p14="http://schemas.microsoft.com/office/powerpoint/2010/main" val="2485019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12"/>
          <p:cNvSpPr txBox="1"/>
          <p:nvPr/>
        </p:nvSpPr>
        <p:spPr>
          <a:xfrm>
            <a:off x="263160" y="224456"/>
            <a:ext cx="87463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Nepovinné oprávnené aktivity – merateľné ukazovatele</a:t>
            </a:r>
            <a:endParaRPr lang="sk-SK" sz="2400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519953" y="1651995"/>
            <a:ext cx="5173632" cy="55915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7000"/>
              </a:lnSpc>
              <a:tabLst>
                <a:tab pos="457200" algn="l"/>
              </a:tabLst>
            </a:pPr>
            <a:r>
              <a:rPr lang="sk-SK" sz="1800" b="1" dirty="0">
                <a:solidFill>
                  <a:schemeClr val="tx2">
                    <a:lumMod val="75000"/>
                  </a:schemeClr>
                </a:solidFill>
              </a:rPr>
              <a:t>Procesy, systémy, politiky (Schéma – B</a:t>
            </a:r>
            <a:r>
              <a:rPr lang="sk-SK" sz="1400" b="1" dirty="0">
                <a:solidFill>
                  <a:schemeClr val="tx2">
                    <a:lumMod val="75000"/>
                  </a:schemeClr>
                </a:solidFill>
              </a:rPr>
              <a:t>)</a:t>
            </a:r>
            <a:endParaRPr lang="sk-SK" sz="1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Obdĺžnik 2"/>
          <p:cNvSpPr/>
          <p:nvPr/>
        </p:nvSpPr>
        <p:spPr>
          <a:xfrm>
            <a:off x="519953" y="1363649"/>
            <a:ext cx="8068235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dirty="0">
              <a:solidFill>
                <a:prstClr val="black"/>
              </a:solidFill>
            </a:endParaRPr>
          </a:p>
        </p:txBody>
      </p:sp>
      <p:sp>
        <p:nvSpPr>
          <p:cNvPr id="7" name="Obdĺžnik 6"/>
          <p:cNvSpPr/>
          <p:nvPr/>
        </p:nvSpPr>
        <p:spPr>
          <a:xfrm>
            <a:off x="619560" y="2416729"/>
            <a:ext cx="7466603" cy="23974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sk-SK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P0587 – Počet zrealizovaných hodnotení, analýz a </a:t>
            </a:r>
            <a:r>
              <a:rPr lang="sk-SK" sz="14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štúdií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endParaRPr lang="sk-SK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sk-SK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P0178 – Počet koncepčných, analytických a metodických </a:t>
            </a:r>
            <a:r>
              <a:rPr lang="sk-SK" sz="14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materiálov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endParaRPr lang="sk-SK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sk-SK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P0913 – Počet zamestnancov VS vykonávajúcich analytické činnosti alebo manažérske činnosti v prospech zavádzania inovačných a reformných opatrení vo </a:t>
            </a:r>
            <a:r>
              <a:rPr lang="sk-SK" sz="14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VS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endParaRPr lang="sk-SK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sk-SK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P0719 – Počet zavedených inovovaných </a:t>
            </a:r>
            <a:r>
              <a:rPr lang="sk-SK" sz="14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procesov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endParaRPr lang="sk-SK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sk-SK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P0723 – Počet subjektov, ktoré implementovali inovované </a:t>
            </a:r>
            <a:r>
              <a:rPr lang="sk-SK" sz="14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procesy</a:t>
            </a:r>
            <a:endParaRPr lang="sk-SK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9137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12"/>
          <p:cNvSpPr txBox="1"/>
          <p:nvPr/>
        </p:nvSpPr>
        <p:spPr>
          <a:xfrm>
            <a:off x="1058163" y="156460"/>
            <a:ext cx="57972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Nepovinné oprávnené aktivity</a:t>
            </a:r>
            <a:endParaRPr lang="sk-SK" sz="2800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715561" y="911964"/>
            <a:ext cx="7422776" cy="13882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Obdĺžnik 8"/>
          <p:cNvSpPr/>
          <p:nvPr/>
        </p:nvSpPr>
        <p:spPr>
          <a:xfrm>
            <a:off x="641268" y="1461247"/>
            <a:ext cx="804553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dirty="0" smtClean="0">
                <a:solidFill>
                  <a:prstClr val="black"/>
                </a:solidFill>
              </a:rPr>
              <a:t>V prípade, ak si žiadateľ zvolí v rámci typu aktivity </a:t>
            </a:r>
            <a:r>
              <a:rPr lang="sk-SK" u="sng" dirty="0" smtClean="0">
                <a:solidFill>
                  <a:prstClr val="black"/>
                </a:solidFill>
              </a:rPr>
              <a:t>Procesy, systémy a politiky </a:t>
            </a:r>
            <a:r>
              <a:rPr lang="sk-SK" dirty="0" smtClean="0">
                <a:solidFill>
                  <a:prstClr val="black"/>
                </a:solidFill>
              </a:rPr>
              <a:t>špecifické voliteľné činnosti ako samostatnú hlavnú aktivitu projektu v oblastiach rozvoja regiónu zameranú na  opatrenia smerujúce k realizácii iniciatív Európskej komisie alebo špecifických priorít v menej rozvinutých regiónoch SR </a:t>
            </a:r>
            <a:r>
              <a:rPr lang="sk-SK" b="1" dirty="0" smtClean="0">
                <a:solidFill>
                  <a:prstClr val="black"/>
                </a:solidFill>
              </a:rPr>
              <a:t>(schéma H)</a:t>
            </a:r>
          </a:p>
          <a:p>
            <a:r>
              <a:rPr lang="sk-SK" b="1" dirty="0" smtClean="0">
                <a:solidFill>
                  <a:prstClr val="black"/>
                </a:solidFill>
              </a:rPr>
              <a:t>je povinný vytvoriť </a:t>
            </a:r>
            <a:r>
              <a:rPr lang="sk-SK" b="1" dirty="0">
                <a:solidFill>
                  <a:prstClr val="black"/>
                </a:solidFill>
              </a:rPr>
              <a:t>a </a:t>
            </a:r>
            <a:r>
              <a:rPr lang="sk-SK" b="1" dirty="0" smtClean="0">
                <a:solidFill>
                  <a:prstClr val="black"/>
                </a:solidFill>
              </a:rPr>
              <a:t>obsadiť </a:t>
            </a:r>
            <a:r>
              <a:rPr lang="sk-SK" dirty="0">
                <a:solidFill>
                  <a:prstClr val="black"/>
                </a:solidFill>
              </a:rPr>
              <a:t>na minimálne 18 mesiacov (ideálne na celú dĺžku projektu) </a:t>
            </a:r>
            <a:r>
              <a:rPr lang="sk-SK" b="1" dirty="0" smtClean="0">
                <a:solidFill>
                  <a:prstClr val="black"/>
                </a:solidFill>
              </a:rPr>
              <a:t>ďalších 5 </a:t>
            </a:r>
            <a:r>
              <a:rPr lang="sk-SK" b="1" dirty="0">
                <a:solidFill>
                  <a:prstClr val="black"/>
                </a:solidFill>
              </a:rPr>
              <a:t>zamestnaneckých pozícií  </a:t>
            </a:r>
            <a:r>
              <a:rPr lang="sk-SK" dirty="0">
                <a:solidFill>
                  <a:prstClr val="black"/>
                </a:solidFill>
              </a:rPr>
              <a:t>zameraných na pracovný pomer na  manažérske činnosti v oblasti regionálneho rozvoja. </a:t>
            </a:r>
            <a:endParaRPr lang="sk-SK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7498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12"/>
          <p:cNvSpPr txBox="1"/>
          <p:nvPr/>
        </p:nvSpPr>
        <p:spPr>
          <a:xfrm>
            <a:off x="1058163" y="156460"/>
            <a:ext cx="55792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Nepovinné oprávnené aktivity</a:t>
            </a:r>
            <a:endParaRPr lang="sk-SK" sz="2800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715561" y="911964"/>
            <a:ext cx="7422776" cy="13882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Obdĺžnik 2"/>
          <p:cNvSpPr/>
          <p:nvPr/>
        </p:nvSpPr>
        <p:spPr>
          <a:xfrm>
            <a:off x="715561" y="1588805"/>
            <a:ext cx="4043223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tabLst>
                <a:tab pos="457200" algn="l"/>
              </a:tabLst>
            </a:pPr>
            <a:r>
              <a:rPr lang="sk-SK" b="1" dirty="0" smtClean="0">
                <a:solidFill>
                  <a:schemeClr val="tx2">
                    <a:lumMod val="75000"/>
                  </a:schemeClr>
                </a:solidFill>
              </a:rPr>
              <a:t>Vzdelávanie zamestnancov (Schéma – D)</a:t>
            </a:r>
          </a:p>
        </p:txBody>
      </p:sp>
      <p:sp>
        <p:nvSpPr>
          <p:cNvPr id="7" name="Obdĺžnik 6"/>
          <p:cNvSpPr/>
          <p:nvPr/>
        </p:nvSpPr>
        <p:spPr>
          <a:xfrm>
            <a:off x="905435" y="2177994"/>
            <a:ext cx="7449671" cy="2858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Verdana" panose="020B0604030504040204" pitchFamily="34" charset="0"/>
              <a:buChar char="-"/>
              <a:tabLst>
                <a:tab pos="457200" algn="l"/>
              </a:tabLst>
            </a:pP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Strategické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riadenie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tvorba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koncepčných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strategických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dokumentov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ako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aj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organizačná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optimalizácia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subjektu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žiadateľa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vrátane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organizácií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jeho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zriaďovateľskej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pôsobnosti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ohľadom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legislatívou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vymedzený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kompetenčný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rámec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navrhnutú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optimalizáciu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výkonu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kompetencií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verejné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politiky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a to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najmä</a:t>
            </a:r>
            <a:endParaRPr lang="sk-SK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sk-SK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Verdana" panose="020B0604030504040204" pitchFamily="34" charset="0"/>
              <a:buChar char="-"/>
              <a:tabLst>
                <a:tab pos="457200" algn="l"/>
              </a:tabLst>
            </a:pP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Vypracovanie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metodiky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hodnotenia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sociálneho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pokroku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úrovni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samosprávneho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kraja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 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ohľadom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kompetenčný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rámec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žiadateľa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 v 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nadväznosti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tvorbu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strategických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dokumentov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územnej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samosprávy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 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nasledovnom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rozsahu</a:t>
            </a:r>
            <a:endParaRPr lang="sk-SK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sk-SK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Verdana" panose="020B0604030504040204" pitchFamily="34" charset="0"/>
              <a:buChar char="-"/>
              <a:tabLst>
                <a:tab pos="457200" algn="l"/>
              </a:tabLst>
            </a:pP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Implementácia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ekonomických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nástrojov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zefektívňujúcich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strategické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plánovanie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riadenie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finančný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manažment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projektové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účtovníctvo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rozpočtovanie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 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kalkulácie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úrovni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subjektu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žiadateľa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ako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aj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 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priamo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riadených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organizáciách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t.j.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 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zriaďovateľskej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pôsobnosti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žiadateľa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sk-SK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8779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12"/>
          <p:cNvSpPr txBox="1"/>
          <p:nvPr/>
        </p:nvSpPr>
        <p:spPr>
          <a:xfrm>
            <a:off x="269269" y="224456"/>
            <a:ext cx="87463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Nepovinné oprávnené aktivity – merateľné ukazovatele</a:t>
            </a:r>
            <a:endParaRPr lang="sk-SK" sz="2400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187262" y="1538583"/>
            <a:ext cx="8750261" cy="40439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sk-SK" sz="2200" i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sk-SK" sz="24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sk-SK" sz="2000" dirty="0" smtClean="0">
              <a:solidFill>
                <a:prstClr val="black">
                  <a:lumMod val="75000"/>
                  <a:lumOff val="2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endParaRPr lang="sk-SK" sz="2400" dirty="0" smtClean="0">
              <a:solidFill>
                <a:prstClr val="black">
                  <a:lumMod val="75000"/>
                  <a:lumOff val="2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Font typeface="Arial"/>
              <a:buBlip>
                <a:blip r:embed="rId3"/>
              </a:buBlip>
            </a:pPr>
            <a:endParaRPr lang="sk-SK" sz="2000" dirty="0">
              <a:solidFill>
                <a:prstClr val="black">
                  <a:lumMod val="75000"/>
                  <a:lumOff val="2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715561" y="911964"/>
            <a:ext cx="7422776" cy="13882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Obdĺžnik 2"/>
          <p:cNvSpPr/>
          <p:nvPr/>
        </p:nvSpPr>
        <p:spPr>
          <a:xfrm>
            <a:off x="519953" y="1363649"/>
            <a:ext cx="8068235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dirty="0">
              <a:solidFill>
                <a:prstClr val="black"/>
              </a:solidFill>
            </a:endParaRPr>
          </a:p>
        </p:txBody>
      </p:sp>
      <p:sp>
        <p:nvSpPr>
          <p:cNvPr id="7" name="Obdĺžnik 6"/>
          <p:cNvSpPr/>
          <p:nvPr/>
        </p:nvSpPr>
        <p:spPr>
          <a:xfrm>
            <a:off x="599230" y="1734889"/>
            <a:ext cx="4043223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tabLst>
                <a:tab pos="457200" algn="l"/>
              </a:tabLst>
            </a:pPr>
            <a:r>
              <a:rPr lang="sk-SK" b="1" dirty="0">
                <a:solidFill>
                  <a:schemeClr val="tx2">
                    <a:lumMod val="75000"/>
                  </a:schemeClr>
                </a:solidFill>
              </a:rPr>
              <a:t>Vzdelávanie zamestnancov (Schéma – D)</a:t>
            </a:r>
          </a:p>
        </p:txBody>
      </p:sp>
      <p:sp>
        <p:nvSpPr>
          <p:cNvPr id="8" name="Obdĺžnik 7"/>
          <p:cNvSpPr/>
          <p:nvPr/>
        </p:nvSpPr>
        <p:spPr>
          <a:xfrm>
            <a:off x="715561" y="2526008"/>
            <a:ext cx="7277515" cy="2167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sk-SK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P0722 – Počet úspešných absolventov vzdelávacích aktivít;</a:t>
            </a:r>
            <a:endParaRPr lang="sk-SK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Calibri" panose="020F0502020204030204" pitchFamily="34" charset="0"/>
              <a:buChar char="-"/>
            </a:pPr>
            <a:r>
              <a:rPr lang="sk-SK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P0729 – Počet osôb zapojených do </a:t>
            </a:r>
            <a:r>
              <a:rPr lang="sk-SK" sz="14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vzdelávania</a:t>
            </a:r>
            <a:endParaRPr lang="sk-SK" sz="14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lnSpc>
                <a:spcPct val="107000"/>
              </a:lnSpc>
              <a:spcAft>
                <a:spcPts val="600"/>
              </a:spcAft>
            </a:pPr>
            <a:endParaRPr lang="sk-SK" sz="1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58775" lvl="0">
              <a:lnSpc>
                <a:spcPct val="107000"/>
              </a:lnSpc>
              <a:spcAft>
                <a:spcPts val="1200"/>
              </a:spcAft>
            </a:pPr>
            <a:r>
              <a:rPr lang="sk-SK" sz="1200" i="1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 </a:t>
            </a:r>
            <a:r>
              <a:rPr lang="sk-SK" sz="1200" i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prípade zamerania vzdelávania na oblasť inovovaných procesov si žiadateľ vyberie aj tieto merateľné </a:t>
            </a:r>
            <a:r>
              <a:rPr lang="sk-SK" sz="1200" i="1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ukazovatele</a:t>
            </a:r>
            <a:r>
              <a:rPr lang="sk-SK" sz="1200" i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sk-SK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P0518 – Počet vyškolených zamestnancov, ktorí získali kompetencie v oblasti inovovaných procesov;</a:t>
            </a:r>
            <a:endParaRPr lang="sk-SK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sk-SK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P0547 – Počet zamestnancov zapojených do vzdelávania v oblasti inovovaných procesov;</a:t>
            </a:r>
            <a:endParaRPr lang="sk-SK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756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TextBox 12"/>
          <p:cNvSpPr txBox="1"/>
          <p:nvPr/>
        </p:nvSpPr>
        <p:spPr>
          <a:xfrm>
            <a:off x="1058163" y="156460"/>
            <a:ext cx="70084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Inteligentný a lepší samosprávny kraj</a:t>
            </a: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187262" y="1538583"/>
            <a:ext cx="8750261" cy="40439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sk-SK" sz="2200" i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sk-SK" sz="2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sk-SK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endParaRPr lang="sk-SK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Blip>
                <a:blip r:embed="rId3"/>
              </a:buBlip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715561" y="911964"/>
            <a:ext cx="7422776" cy="13882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Obdĺžnik 2"/>
          <p:cNvSpPr/>
          <p:nvPr/>
        </p:nvSpPr>
        <p:spPr>
          <a:xfrm>
            <a:off x="519953" y="1363649"/>
            <a:ext cx="8068235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b="1" dirty="0" smtClean="0"/>
              <a:t>Oprávnený žiadateľ:</a:t>
            </a:r>
          </a:p>
          <a:p>
            <a:endParaRPr lang="sk-SK" sz="800" dirty="0" smtClean="0"/>
          </a:p>
          <a:p>
            <a:r>
              <a:rPr lang="sk-SK" dirty="0" smtClean="0"/>
              <a:t>Samosprávny kraj </a:t>
            </a:r>
            <a:r>
              <a:rPr lang="sk-SK" dirty="0"/>
              <a:t>(VÚC) - právnické osoby  zriadené podľa zákona č. 302/2001 </a:t>
            </a:r>
            <a:r>
              <a:rPr lang="sk-SK" dirty="0" err="1"/>
              <a:t>Z.z</a:t>
            </a:r>
            <a:r>
              <a:rPr lang="sk-SK" dirty="0"/>
              <a:t>. o samospráve vyšších územných celkov (zákon o samosprávnych krajoch</a:t>
            </a:r>
            <a:r>
              <a:rPr lang="sk-SK" dirty="0" smtClean="0"/>
              <a:t>).</a:t>
            </a:r>
          </a:p>
          <a:p>
            <a:endParaRPr lang="sk-SK" dirty="0" smtClean="0"/>
          </a:p>
          <a:p>
            <a:r>
              <a:rPr lang="sk-SK" b="1" dirty="0" smtClean="0"/>
              <a:t>Výška príspevku:</a:t>
            </a:r>
            <a:endParaRPr lang="sk-SK" b="1" dirty="0"/>
          </a:p>
          <a:p>
            <a:endParaRPr lang="sk-SK" sz="1000" dirty="0" smtClean="0"/>
          </a:p>
          <a:p>
            <a:r>
              <a:rPr lang="sk-SK" dirty="0" smtClean="0"/>
              <a:t>Pre </a:t>
            </a:r>
            <a:r>
              <a:rPr lang="sk-SK" dirty="0"/>
              <a:t>menej rozvinutý región</a:t>
            </a:r>
            <a:r>
              <a:rPr lang="sk-SK" dirty="0" smtClean="0"/>
              <a:t>:</a:t>
            </a:r>
          </a:p>
          <a:p>
            <a:r>
              <a:rPr lang="sk-SK" dirty="0" smtClean="0"/>
              <a:t>Maximálna </a:t>
            </a:r>
            <a:r>
              <a:rPr lang="sk-SK" dirty="0"/>
              <a:t>výška príspevku – celkový oprávnený výdavok:  </a:t>
            </a:r>
          </a:p>
          <a:p>
            <a:r>
              <a:rPr lang="sk-SK" dirty="0"/>
              <a:t>a)	2 500 000,00 EUR</a:t>
            </a:r>
          </a:p>
          <a:p>
            <a:r>
              <a:rPr lang="sk-SK" dirty="0"/>
              <a:t>b)	3 500 000,00 EUR  pri čerpaní doplnkovej alokácie podľa podmienky</a:t>
            </a:r>
          </a:p>
          <a:p>
            <a:r>
              <a:rPr lang="sk-SK" dirty="0"/>
              <a:t>poskytnutia príspevku 2.2.2. </a:t>
            </a:r>
          </a:p>
          <a:p>
            <a:endParaRPr lang="sk-SK" dirty="0"/>
          </a:p>
          <a:p>
            <a:r>
              <a:rPr lang="sk-SK" dirty="0"/>
              <a:t>Pre rozvinutejší región:</a:t>
            </a:r>
          </a:p>
          <a:p>
            <a:r>
              <a:rPr lang="sk-SK" dirty="0"/>
              <a:t>Maximálna výška príspevku – celkový oprávnený výdavok:   2 500 000,00 EUR</a:t>
            </a:r>
          </a:p>
          <a:p>
            <a:endParaRPr lang="sk-SK" dirty="0" smtClean="0"/>
          </a:p>
        </p:txBody>
      </p:sp>
    </p:spTree>
    <p:extLst>
      <p:ext uri="{BB962C8B-B14F-4D97-AF65-F5344CB8AC3E}">
        <p14:creationId xmlns:p14="http://schemas.microsoft.com/office/powerpoint/2010/main" val="3162991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12"/>
          <p:cNvSpPr txBox="1"/>
          <p:nvPr/>
        </p:nvSpPr>
        <p:spPr>
          <a:xfrm>
            <a:off x="1058163" y="156460"/>
            <a:ext cx="70084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Inteligentný a lepší samosprávny kraj</a:t>
            </a: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187262" y="1538583"/>
            <a:ext cx="8750261" cy="40439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sk-SK" sz="2200" i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sk-SK" sz="24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sk-SK" sz="2000" dirty="0" smtClean="0">
              <a:solidFill>
                <a:prstClr val="black">
                  <a:lumMod val="75000"/>
                  <a:lumOff val="2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endParaRPr lang="sk-SK" sz="2400" dirty="0" smtClean="0">
              <a:solidFill>
                <a:prstClr val="black">
                  <a:lumMod val="75000"/>
                  <a:lumOff val="2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Font typeface="Arial"/>
              <a:buBlip>
                <a:blip r:embed="rId3"/>
              </a:buBlip>
            </a:pPr>
            <a:endParaRPr lang="sk-SK" sz="2000" dirty="0">
              <a:solidFill>
                <a:prstClr val="black">
                  <a:lumMod val="75000"/>
                  <a:lumOff val="2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715561" y="911964"/>
            <a:ext cx="7422776" cy="13882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Obdĺžnik 2"/>
          <p:cNvSpPr/>
          <p:nvPr/>
        </p:nvSpPr>
        <p:spPr>
          <a:xfrm>
            <a:off x="519953" y="1363649"/>
            <a:ext cx="8068235" cy="3902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sk-SK" sz="1600" b="1" i="1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Rámcové oblasti oprávnených aktivít</a:t>
            </a:r>
          </a:p>
          <a:p>
            <a:pPr algn="just">
              <a:lnSpc>
                <a:spcPct val="107000"/>
              </a:lnSpc>
            </a:pPr>
            <a:endParaRPr lang="sk-SK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Verdana" panose="020B0604030504040204" pitchFamily="34" charset="0"/>
              <a:buChar char="-"/>
            </a:pPr>
            <a:r>
              <a:rPr lang="sk-SK" sz="1200" b="1" i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implementácia princípov SMART politík v regiónoch:</a:t>
            </a:r>
            <a:r>
              <a:rPr lang="sk-SK" sz="1200" i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opatrenia zamerané na tvorbu  analýz, vstupov do reformných politík, hodnotenie dopadov politík a legislatívy týkajúcich sa kľúčových kompetencií vyššieho územného celku so zameraním sa na implementáciu princípov SMART politík v </a:t>
            </a:r>
            <a:r>
              <a:rPr lang="sk-SK" sz="1200" i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regiónoch</a:t>
            </a:r>
            <a:endParaRPr lang="sk-SK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Verdana" panose="020B0604030504040204" pitchFamily="34" charset="0"/>
              <a:buChar char="-"/>
            </a:pPr>
            <a:r>
              <a:rPr lang="sk-SK" sz="1200" b="1" i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zavedenie systémov riadenia kvality:</a:t>
            </a:r>
            <a:r>
              <a:rPr lang="sk-SK" sz="1200" i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podpora zavádzania systémov manažmentu kvality v inštitúciách VS prostredníctvom samohodnotenia podľa modelu CAF (</a:t>
            </a:r>
            <a:r>
              <a:rPr lang="sk-SK" sz="1200" i="1" dirty="0" err="1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Common</a:t>
            </a:r>
            <a:r>
              <a:rPr lang="sk-SK" sz="1200" i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k-SK" sz="1200" i="1" dirty="0" err="1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Assessment</a:t>
            </a:r>
            <a:r>
              <a:rPr lang="sk-SK" sz="1200" i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k-SK" sz="1200" i="1" dirty="0" err="1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Framework</a:t>
            </a:r>
            <a:r>
              <a:rPr lang="sk-SK" sz="1200" i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EFQM (</a:t>
            </a:r>
            <a:r>
              <a:rPr lang="sk-SK" sz="1200" i="1" dirty="0" err="1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European</a:t>
            </a:r>
            <a:r>
              <a:rPr lang="sk-SK" sz="1200" i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k-SK" sz="1200" i="1" dirty="0" err="1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Foundation</a:t>
            </a:r>
            <a:r>
              <a:rPr lang="sk-SK" sz="1200" i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k-SK" sz="1200" i="1" dirty="0" err="1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</a:t>
            </a:r>
            <a:r>
              <a:rPr lang="sk-SK" sz="1200" i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k-SK" sz="1200" i="1" dirty="0" err="1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Quality</a:t>
            </a:r>
            <a:r>
              <a:rPr lang="sk-SK" sz="1200" i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k-SK" sz="1200" i="1" dirty="0" err="1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Managment</a:t>
            </a:r>
            <a:r>
              <a:rPr lang="sk-SK" sz="1200" i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a iných relevantných </a:t>
            </a:r>
            <a:r>
              <a:rPr lang="sk-SK" sz="1200" i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nástrojov</a:t>
            </a:r>
            <a:endParaRPr lang="sk-SK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Verdana" panose="020B0604030504040204" pitchFamily="34" charset="0"/>
              <a:buChar char="-"/>
            </a:pPr>
            <a:r>
              <a:rPr lang="sk-SK" sz="1200" b="1" i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projektové riadenie reformných procesov, programové rozpočtovanie, monitorovanie, hodnotenie efektivity procesov, systémov, programov a politík</a:t>
            </a:r>
            <a:r>
              <a:rPr lang="sk-SK" sz="1200" i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analýza súčasného stavu VS na získanie východiskových informácií pre ďalšie reformné politiky, hodnotenie dopadov zmeny legislatívy na procesy, systémy a politiky v kompetencii </a:t>
            </a:r>
            <a:r>
              <a:rPr lang="sk-SK" sz="1200" i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VÚC</a:t>
            </a:r>
            <a:endParaRPr lang="sk-SK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Verdana" panose="020B0604030504040204" pitchFamily="34" charset="0"/>
              <a:buChar char="-"/>
            </a:pPr>
            <a:r>
              <a:rPr lang="sk-SK" sz="1200" b="1" i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vzdelávanie zamestnancov v oblasti inovovaných procesov</a:t>
            </a:r>
            <a:r>
              <a:rPr lang="sk-SK" sz="1200" i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účasť na odborných školeniach v oblasti legislatívy a legislatívnych zmien zodpovedajúcich kompetenčnému rámcu žiadateľa, prezentovanie príkladov dobrej praxe, rozširovanie "soft </a:t>
            </a:r>
            <a:r>
              <a:rPr lang="sk-SK" sz="1200" i="1" dirty="0" err="1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skills</a:t>
            </a:r>
            <a:r>
              <a:rPr lang="sk-SK" sz="1200" i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 zamestnancov,  účasť vybraných zamestnancov na stážach a konferenciách v SR a v </a:t>
            </a:r>
            <a:r>
              <a:rPr lang="sk-SK" sz="1200" i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zahraničí</a:t>
            </a:r>
            <a:endParaRPr lang="sk-SK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968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12"/>
          <p:cNvSpPr txBox="1"/>
          <p:nvPr/>
        </p:nvSpPr>
        <p:spPr>
          <a:xfrm>
            <a:off x="1058163" y="156460"/>
            <a:ext cx="50799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Povinné oprávnené aktivity</a:t>
            </a:r>
            <a:endParaRPr lang="sk-SK" sz="2800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715561" y="911964"/>
            <a:ext cx="7422776" cy="13882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Obdĺžnik 2"/>
          <p:cNvSpPr/>
          <p:nvPr/>
        </p:nvSpPr>
        <p:spPr>
          <a:xfrm>
            <a:off x="519953" y="1541538"/>
            <a:ext cx="8068235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sk-SK" b="1" dirty="0" smtClean="0">
                <a:solidFill>
                  <a:schemeClr val="tx2">
                    <a:lumMod val="75000"/>
                  </a:schemeClr>
                </a:solidFill>
              </a:rPr>
              <a:t>Procesy, systémy, politiky (Schéma - A)</a:t>
            </a:r>
            <a:endParaRPr lang="sk-SK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Obdĺžnik 6"/>
          <p:cNvSpPr/>
          <p:nvPr/>
        </p:nvSpPr>
        <p:spPr>
          <a:xfrm>
            <a:off x="649133" y="2204537"/>
            <a:ext cx="7555631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sk-SK" dirty="0"/>
              <a:t>t</a:t>
            </a:r>
            <a:r>
              <a:rPr lang="sk-SK" dirty="0" smtClean="0"/>
              <a:t>vorba </a:t>
            </a:r>
            <a:r>
              <a:rPr lang="sk-SK" dirty="0"/>
              <a:t>koncepcie uplatnenia SMART princípov v rozvoji verejných politík/služieb samosprávneho </a:t>
            </a:r>
            <a:r>
              <a:rPr lang="sk-SK" dirty="0" smtClean="0"/>
              <a:t>kraja</a:t>
            </a:r>
          </a:p>
          <a:p>
            <a:pPr marL="285750" indent="-285750">
              <a:buFontTx/>
              <a:buChar char="-"/>
            </a:pPr>
            <a:endParaRPr lang="sk-SK" sz="1200" dirty="0" smtClean="0"/>
          </a:p>
          <a:p>
            <a:pPr marL="285750" indent="-285750">
              <a:buFontTx/>
              <a:buChar char="-"/>
            </a:pPr>
            <a:r>
              <a:rPr lang="sk-SK" dirty="0"/>
              <a:t>o</a:t>
            </a:r>
            <a:r>
              <a:rPr lang="sk-SK" dirty="0" smtClean="0"/>
              <a:t>patrenia </a:t>
            </a:r>
            <a:r>
              <a:rPr lang="sk-SK" dirty="0"/>
              <a:t>na podporu činností analytickej jednotky vrátane podpory kapacít zaoberajúcich sa strategickými a koncepčnými činnosťami v oblasti rozvoja regiónu ako aj na podporu činnosti implementačnej jednotky s kapacitami realizujúcej a koordinujúcej  implementáciu stratégií územia a podpora ich </a:t>
            </a:r>
            <a:r>
              <a:rPr lang="sk-SK" dirty="0" smtClean="0"/>
              <a:t>kapacít</a:t>
            </a:r>
          </a:p>
          <a:p>
            <a:pPr marL="285750" indent="-285750">
              <a:buFontTx/>
              <a:buChar char="-"/>
            </a:pPr>
            <a:endParaRPr lang="sk-SK" sz="1400" dirty="0" smtClean="0"/>
          </a:p>
          <a:p>
            <a:pPr marL="285750" indent="-285750">
              <a:buFontTx/>
              <a:buChar char="-"/>
            </a:pPr>
            <a:r>
              <a:rPr lang="sk-SK" dirty="0"/>
              <a:t>p</a:t>
            </a:r>
            <a:r>
              <a:rPr lang="sk-SK" dirty="0" smtClean="0"/>
              <a:t>rocesy </a:t>
            </a:r>
            <a:r>
              <a:rPr lang="sk-SK" dirty="0"/>
              <a:t>vytvárania nových prístupov a nástrojov a ich následná implementácia</a:t>
            </a:r>
          </a:p>
        </p:txBody>
      </p:sp>
    </p:spTree>
    <p:extLst>
      <p:ext uri="{BB962C8B-B14F-4D97-AF65-F5344CB8AC3E}">
        <p14:creationId xmlns:p14="http://schemas.microsoft.com/office/powerpoint/2010/main" val="465214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12"/>
          <p:cNvSpPr txBox="1"/>
          <p:nvPr/>
        </p:nvSpPr>
        <p:spPr>
          <a:xfrm>
            <a:off x="421669" y="224456"/>
            <a:ext cx="83188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</a:t>
            </a:r>
            <a:r>
              <a:rPr lang="sk-SK" sz="24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ovinné oprávnené aktivity – merateľné ukazovatele</a:t>
            </a:r>
            <a:endParaRPr lang="sk-SK" sz="2400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187262" y="1538583"/>
            <a:ext cx="8750261" cy="40439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sk-SK" sz="2200" i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sk-SK" sz="24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sk-SK" sz="2000" dirty="0" smtClean="0">
              <a:solidFill>
                <a:prstClr val="black">
                  <a:lumMod val="75000"/>
                  <a:lumOff val="2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endParaRPr lang="sk-SK" sz="2400" dirty="0" smtClean="0">
              <a:solidFill>
                <a:prstClr val="black">
                  <a:lumMod val="75000"/>
                  <a:lumOff val="2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Font typeface="Arial"/>
              <a:buBlip>
                <a:blip r:embed="rId3"/>
              </a:buBlip>
            </a:pPr>
            <a:endParaRPr lang="sk-SK" sz="2000" dirty="0">
              <a:solidFill>
                <a:prstClr val="black">
                  <a:lumMod val="75000"/>
                  <a:lumOff val="2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519953" y="2437158"/>
            <a:ext cx="742277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sk-SK" sz="1400" dirty="0" smtClean="0"/>
              <a:t>P0587 </a:t>
            </a:r>
            <a:r>
              <a:rPr lang="sk-SK" sz="1400" dirty="0"/>
              <a:t>– Počet zrealizovaných hodnotení, analýz a </a:t>
            </a:r>
            <a:r>
              <a:rPr lang="sk-SK" sz="1400" dirty="0" smtClean="0"/>
              <a:t>štúdií</a:t>
            </a:r>
          </a:p>
          <a:p>
            <a:pPr lvl="0"/>
            <a:endParaRPr lang="sk-SK" sz="1400" dirty="0"/>
          </a:p>
          <a:p>
            <a:pPr lvl="0"/>
            <a:r>
              <a:rPr lang="sk-SK" sz="1400" dirty="0"/>
              <a:t>P0178 – Počet koncepčných, analytických a metodických </a:t>
            </a:r>
            <a:r>
              <a:rPr lang="sk-SK" sz="1400" dirty="0" smtClean="0"/>
              <a:t>materiálov</a:t>
            </a:r>
          </a:p>
          <a:p>
            <a:pPr lvl="0"/>
            <a:endParaRPr lang="sk-SK" sz="1400" dirty="0"/>
          </a:p>
          <a:p>
            <a:pPr lvl="0"/>
            <a:r>
              <a:rPr lang="sk-SK" sz="1400" dirty="0"/>
              <a:t>P0913 – Počet zamestnancov VS vykonávajúcich analytické činnosti alebo manažérske činnosti v </a:t>
            </a:r>
            <a:r>
              <a:rPr lang="sk-SK" sz="1400" dirty="0" smtClean="0"/>
              <a:t>	    prospech </a:t>
            </a:r>
            <a:r>
              <a:rPr lang="sk-SK" sz="1400" dirty="0"/>
              <a:t>zavádzania inovačných a reformných opatrení vo </a:t>
            </a:r>
            <a:r>
              <a:rPr lang="sk-SK" sz="1400" dirty="0" smtClean="0"/>
              <a:t>VS</a:t>
            </a:r>
          </a:p>
          <a:p>
            <a:pPr lvl="0"/>
            <a:endParaRPr lang="sk-SK" sz="1400" dirty="0"/>
          </a:p>
          <a:p>
            <a:pPr lvl="0"/>
            <a:r>
              <a:rPr lang="sk-SK" sz="1400" dirty="0"/>
              <a:t>P0719 – Počet zavedených inovovaných </a:t>
            </a:r>
            <a:r>
              <a:rPr lang="sk-SK" sz="1400" dirty="0" smtClean="0"/>
              <a:t>procesov</a:t>
            </a:r>
          </a:p>
          <a:p>
            <a:pPr lvl="0"/>
            <a:endParaRPr lang="sk-SK" sz="1400" dirty="0"/>
          </a:p>
          <a:p>
            <a:pPr lvl="0"/>
            <a:r>
              <a:rPr lang="sk-SK" sz="1400" dirty="0"/>
              <a:t>P0723 – Počet subjektov, ktoré implementovali inovované </a:t>
            </a:r>
            <a:r>
              <a:rPr lang="sk-SK" sz="1400" dirty="0" smtClean="0"/>
              <a:t>procesy</a:t>
            </a:r>
            <a:endParaRPr lang="sk-SK" sz="1400" dirty="0"/>
          </a:p>
        </p:txBody>
      </p:sp>
      <p:sp>
        <p:nvSpPr>
          <p:cNvPr id="3" name="Obdĺžnik 2"/>
          <p:cNvSpPr/>
          <p:nvPr/>
        </p:nvSpPr>
        <p:spPr>
          <a:xfrm>
            <a:off x="519953" y="1595532"/>
            <a:ext cx="8068235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sk-SK" b="1" dirty="0">
                <a:solidFill>
                  <a:schemeClr val="tx2">
                    <a:lumMod val="75000"/>
                  </a:schemeClr>
                </a:solidFill>
              </a:rPr>
              <a:t>Procesy, systémy, politiky (Schéma </a:t>
            </a:r>
            <a:r>
              <a:rPr lang="sk-SK" b="1" dirty="0">
                <a:solidFill>
                  <a:srgbClr val="1F497D">
                    <a:lumMod val="75000"/>
                  </a:srgbClr>
                </a:solidFill>
              </a:rPr>
              <a:t>–</a:t>
            </a:r>
            <a:r>
              <a:rPr lang="sk-SK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k-SK" b="1" dirty="0">
                <a:solidFill>
                  <a:schemeClr val="tx2">
                    <a:lumMod val="75000"/>
                  </a:schemeClr>
                </a:solidFill>
              </a:rPr>
              <a:t>A)</a:t>
            </a:r>
          </a:p>
        </p:txBody>
      </p:sp>
    </p:spTree>
    <p:extLst>
      <p:ext uri="{BB962C8B-B14F-4D97-AF65-F5344CB8AC3E}">
        <p14:creationId xmlns:p14="http://schemas.microsoft.com/office/powerpoint/2010/main" val="3424680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12"/>
          <p:cNvSpPr txBox="1"/>
          <p:nvPr/>
        </p:nvSpPr>
        <p:spPr>
          <a:xfrm>
            <a:off x="1058163" y="156460"/>
            <a:ext cx="50799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</a:t>
            </a:r>
            <a:r>
              <a:rPr lang="sk-SK" sz="28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ovinné oprávnené aktivity</a:t>
            </a:r>
            <a:endParaRPr lang="sk-SK" sz="2800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715561" y="911964"/>
            <a:ext cx="7422776" cy="13882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Obdĺžnik 8"/>
          <p:cNvSpPr/>
          <p:nvPr/>
        </p:nvSpPr>
        <p:spPr>
          <a:xfrm>
            <a:off x="641268" y="1461247"/>
            <a:ext cx="8045531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b="1" dirty="0">
                <a:solidFill>
                  <a:prstClr val="black"/>
                </a:solidFill>
              </a:rPr>
              <a:t>Podporené budú tie projekty, v ktorých žiadateľ</a:t>
            </a:r>
            <a:r>
              <a:rPr lang="sk-SK" dirty="0">
                <a:solidFill>
                  <a:prstClr val="black"/>
                </a:solidFill>
              </a:rPr>
              <a:t> garantuje, </a:t>
            </a:r>
            <a:r>
              <a:rPr lang="sk-SK" dirty="0" smtClean="0">
                <a:solidFill>
                  <a:prstClr val="black"/>
                </a:solidFill>
              </a:rPr>
              <a:t>že:</a:t>
            </a:r>
          </a:p>
          <a:p>
            <a:pPr marL="342900" indent="-342900">
              <a:buFont typeface="+mj-lt"/>
              <a:buAutoNum type="arabicPeriod"/>
            </a:pPr>
            <a:r>
              <a:rPr lang="sk-SK" sz="1400" dirty="0" smtClean="0">
                <a:solidFill>
                  <a:prstClr val="black"/>
                </a:solidFill>
              </a:rPr>
              <a:t>v</a:t>
            </a:r>
            <a:r>
              <a:rPr lang="sk-SK" sz="1400" dirty="0">
                <a:solidFill>
                  <a:prstClr val="black"/>
                </a:solidFill>
              </a:rPr>
              <a:t> rámci zamerania </a:t>
            </a:r>
            <a:r>
              <a:rPr lang="sk-SK" sz="1400" dirty="0" smtClean="0">
                <a:solidFill>
                  <a:prstClr val="black"/>
                </a:solidFill>
              </a:rPr>
              <a:t>povinnej </a:t>
            </a:r>
            <a:r>
              <a:rPr lang="sk-SK" sz="1400" dirty="0">
                <a:solidFill>
                  <a:prstClr val="black"/>
                </a:solidFill>
              </a:rPr>
              <a:t>aktivity</a:t>
            </a:r>
            <a:r>
              <a:rPr lang="sk-SK" sz="1400" b="1" dirty="0">
                <a:solidFill>
                  <a:prstClr val="black"/>
                </a:solidFill>
              </a:rPr>
              <a:t> vypracuje </a:t>
            </a:r>
            <a:r>
              <a:rPr lang="sk-SK" sz="1400" dirty="0">
                <a:solidFill>
                  <a:prstClr val="black"/>
                </a:solidFill>
              </a:rPr>
              <a:t>podľa záväzného rozsahu</a:t>
            </a:r>
            <a:r>
              <a:rPr lang="sk-SK" sz="1400" b="1" dirty="0">
                <a:solidFill>
                  <a:prstClr val="black"/>
                </a:solidFill>
              </a:rPr>
              <a:t> 2 samostatné dokumenty</a:t>
            </a:r>
            <a:r>
              <a:rPr lang="sk-SK" sz="1400" dirty="0">
                <a:solidFill>
                  <a:prstClr val="black"/>
                </a:solidFill>
              </a:rPr>
              <a:t> strategickej úrovne</a:t>
            </a:r>
            <a:r>
              <a:rPr lang="sk-SK" sz="1400" dirty="0" smtClean="0">
                <a:solidFill>
                  <a:prstClr val="black"/>
                </a:solidFill>
              </a:rPr>
              <a:t>:</a:t>
            </a:r>
          </a:p>
          <a:p>
            <a:pPr marL="712788" indent="-285750">
              <a:buFont typeface="Arial" panose="020B0604020202020204" pitchFamily="34" charset="0"/>
              <a:buChar char="•"/>
            </a:pPr>
            <a:r>
              <a:rPr lang="sk-SK" sz="1400" dirty="0" smtClean="0">
                <a:solidFill>
                  <a:prstClr val="black"/>
                </a:solidFill>
              </a:rPr>
              <a:t>koncepciu </a:t>
            </a:r>
            <a:r>
              <a:rPr lang="sk-SK" sz="1400" dirty="0">
                <a:solidFill>
                  <a:prstClr val="black"/>
                </a:solidFill>
              </a:rPr>
              <a:t>uplatnenia SMART princípov v rozvoji verejných politík/služieb samosprávneho kraja (podľa vzoru uvedeného v prílohe č. 9 výzvy); </a:t>
            </a:r>
          </a:p>
          <a:p>
            <a:pPr marL="712788" indent="-285750">
              <a:buFont typeface="Arial" panose="020B0604020202020204" pitchFamily="34" charset="0"/>
              <a:buChar char="•"/>
            </a:pPr>
            <a:r>
              <a:rPr lang="sk-SK" sz="1400" dirty="0">
                <a:solidFill>
                  <a:prstClr val="black"/>
                </a:solidFill>
              </a:rPr>
              <a:t>návrh aktualizácie existujúceho strategického dokumentu alebo nového strategického dokumentu (typicky program hospodárskeho a sociálneho rozvoja) platného pre riešené územie samosprávneho kraja;</a:t>
            </a:r>
          </a:p>
          <a:p>
            <a:pPr marL="355600"/>
            <a:r>
              <a:rPr lang="sk-SK" sz="1400" dirty="0" smtClean="0">
                <a:solidFill>
                  <a:prstClr val="black"/>
                </a:solidFill>
              </a:rPr>
              <a:t>Uvedené </a:t>
            </a:r>
            <a:r>
              <a:rPr lang="sk-SK" sz="1400" dirty="0">
                <a:solidFill>
                  <a:prstClr val="black"/>
                </a:solidFill>
              </a:rPr>
              <a:t>dokumenty strategického a koncepčného charakteru </a:t>
            </a:r>
            <a:r>
              <a:rPr lang="sk-SK" sz="1400" b="1" dirty="0">
                <a:solidFill>
                  <a:prstClr val="black"/>
                </a:solidFill>
              </a:rPr>
              <a:t>musia byť </a:t>
            </a:r>
            <a:r>
              <a:rPr lang="sk-SK" sz="1400" dirty="0">
                <a:solidFill>
                  <a:prstClr val="black"/>
                </a:solidFill>
              </a:rPr>
              <a:t>po vypracovaní predmetom prerokovania a schvaľovania zodpovedným orgánom žiadateľa (typicky zastupiteľstvo samosprávneho kraja</a:t>
            </a:r>
            <a:r>
              <a:rPr lang="sk-SK" sz="1400" dirty="0" smtClean="0">
                <a:solidFill>
                  <a:prstClr val="black"/>
                </a:solidFill>
              </a:rPr>
              <a:t>).</a:t>
            </a:r>
          </a:p>
          <a:p>
            <a:pPr marL="355600" indent="-355600">
              <a:buFontTx/>
              <a:buAutoNum type="arabicPeriod" startAt="2"/>
            </a:pPr>
            <a:r>
              <a:rPr lang="sk-SK" sz="1400" dirty="0" smtClean="0">
                <a:solidFill>
                  <a:prstClr val="black"/>
                </a:solidFill>
              </a:rPr>
              <a:t>v rámci zamerania povinnej aktivity vytvorí a obsadí na minimálne 18 mesiacov (ideálne na celú dĺžku projektu) </a:t>
            </a:r>
            <a:r>
              <a:rPr lang="sk-SK" sz="1400" b="1" dirty="0" smtClean="0">
                <a:solidFill>
                  <a:prstClr val="black"/>
                </a:solidFill>
              </a:rPr>
              <a:t>2 </a:t>
            </a:r>
            <a:r>
              <a:rPr lang="sk-SK" sz="1400" b="1" dirty="0">
                <a:solidFill>
                  <a:prstClr val="black"/>
                </a:solidFill>
              </a:rPr>
              <a:t>zamestnanecké pozície </a:t>
            </a:r>
            <a:r>
              <a:rPr lang="sk-SK" sz="1400" dirty="0">
                <a:solidFill>
                  <a:prstClr val="black"/>
                </a:solidFill>
              </a:rPr>
              <a:t>na pracovný pomer  zamerané </a:t>
            </a:r>
            <a:r>
              <a:rPr lang="sk-SK" sz="1400" b="1" dirty="0">
                <a:solidFill>
                  <a:prstClr val="black"/>
                </a:solidFill>
              </a:rPr>
              <a:t>na analytické a metodické činnosti </a:t>
            </a:r>
            <a:r>
              <a:rPr lang="sk-SK" sz="1400" dirty="0">
                <a:solidFill>
                  <a:prstClr val="black"/>
                </a:solidFill>
              </a:rPr>
              <a:t>a </a:t>
            </a:r>
            <a:r>
              <a:rPr lang="sk-SK" sz="1400" b="1" dirty="0">
                <a:solidFill>
                  <a:prstClr val="black"/>
                </a:solidFill>
              </a:rPr>
              <a:t>2 zamestnanecké pozície  </a:t>
            </a:r>
            <a:r>
              <a:rPr lang="sk-SK" sz="1400" dirty="0">
                <a:solidFill>
                  <a:prstClr val="black"/>
                </a:solidFill>
              </a:rPr>
              <a:t>zamerané na pracovný pomer na  </a:t>
            </a:r>
            <a:r>
              <a:rPr lang="sk-SK" sz="1400" b="1" dirty="0">
                <a:solidFill>
                  <a:prstClr val="black"/>
                </a:solidFill>
              </a:rPr>
              <a:t>manažérske činnosti v oblasti regionálneho rozvoja </a:t>
            </a:r>
            <a:endParaRPr lang="sk-SK" sz="1400" b="1" dirty="0" smtClean="0">
              <a:solidFill>
                <a:prstClr val="black"/>
              </a:solidFill>
            </a:endParaRPr>
          </a:p>
          <a:p>
            <a:pPr marL="355600" indent="-355600">
              <a:buFontTx/>
              <a:buAutoNum type="arabicPeriod" startAt="2"/>
            </a:pPr>
            <a:r>
              <a:rPr lang="sk-SK" sz="1400" dirty="0" smtClean="0">
                <a:solidFill>
                  <a:prstClr val="black"/>
                </a:solidFill>
              </a:rPr>
              <a:t>v rámci zamerania povinnej aktivity zavedie </a:t>
            </a:r>
            <a:r>
              <a:rPr lang="sk-SK" sz="1400" b="1" dirty="0" smtClean="0">
                <a:solidFill>
                  <a:prstClr val="black"/>
                </a:solidFill>
              </a:rPr>
              <a:t>minimálne 1 inovovaný proces</a:t>
            </a:r>
            <a:endParaRPr lang="sk-SK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374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12"/>
          <p:cNvSpPr txBox="1"/>
          <p:nvPr/>
        </p:nvSpPr>
        <p:spPr>
          <a:xfrm>
            <a:off x="1058163" y="156460"/>
            <a:ext cx="50799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Povinné oprávnené aktivity</a:t>
            </a:r>
            <a:endParaRPr lang="sk-SK" sz="2800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715561" y="975412"/>
            <a:ext cx="7422776" cy="13882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Obdĺžnik 2"/>
          <p:cNvSpPr/>
          <p:nvPr/>
        </p:nvSpPr>
        <p:spPr>
          <a:xfrm>
            <a:off x="599020" y="1669513"/>
            <a:ext cx="8068235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sk-SK" b="1" dirty="0">
                <a:solidFill>
                  <a:srgbClr val="1F497D">
                    <a:lumMod val="75000"/>
                  </a:srgbClr>
                </a:solidFill>
              </a:rPr>
              <a:t>Zavedenie systémov riadenia </a:t>
            </a:r>
            <a:r>
              <a:rPr lang="sk-SK" b="1" dirty="0" smtClean="0">
                <a:solidFill>
                  <a:srgbClr val="1F497D">
                    <a:lumMod val="75000"/>
                  </a:srgbClr>
                </a:solidFill>
              </a:rPr>
              <a:t>kvality (Schéma – C)</a:t>
            </a:r>
            <a:endParaRPr lang="sk-SK" b="1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6" name="Obdĺžnik 5"/>
          <p:cNvSpPr/>
          <p:nvPr/>
        </p:nvSpPr>
        <p:spPr>
          <a:xfrm>
            <a:off x="599020" y="2363613"/>
            <a:ext cx="7827804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sk-SK" sz="1400" dirty="0" smtClean="0"/>
              <a:t>zavedenie </a:t>
            </a:r>
            <a:r>
              <a:rPr lang="sk-SK" sz="1400" dirty="0"/>
              <a:t>systémov, metód a nástrojov  riadenia  v organizácii (napr. </a:t>
            </a:r>
            <a:r>
              <a:rPr lang="sk-SK" sz="1400" dirty="0" smtClean="0"/>
              <a:t>kvality)</a:t>
            </a:r>
          </a:p>
          <a:p>
            <a:pPr marL="285750" indent="-285750">
              <a:buFontTx/>
              <a:buChar char="-"/>
            </a:pPr>
            <a:endParaRPr lang="sk-SK" sz="1400" dirty="0" smtClean="0"/>
          </a:p>
          <a:p>
            <a:pPr marL="285750" indent="-285750">
              <a:buFontTx/>
              <a:buChar char="-"/>
            </a:pPr>
            <a:r>
              <a:rPr lang="sk-SK" sz="1400" dirty="0" smtClean="0"/>
              <a:t>zavedenie </a:t>
            </a:r>
            <a:r>
              <a:rPr lang="sk-SK" sz="1400" dirty="0"/>
              <a:t>zvoleného systémového prístupu, metódy alebo nástroja na podporu riadenia (napr. kvality) vo verejnej správe k zabezpečeniu rozvoj systémov, metód a nástrojov riadenia kvality, ktorý má subjekt </a:t>
            </a:r>
            <a:r>
              <a:rPr lang="sk-SK" sz="1400" dirty="0" smtClean="0"/>
              <a:t>implementovaný</a:t>
            </a:r>
          </a:p>
          <a:p>
            <a:pPr marL="285750" indent="-285750">
              <a:buFontTx/>
              <a:buChar char="-"/>
            </a:pPr>
            <a:endParaRPr lang="sk-SK" sz="1400" dirty="0" smtClean="0"/>
          </a:p>
          <a:p>
            <a:pPr marL="285750" indent="-285750">
              <a:buFontTx/>
              <a:buChar char="-"/>
            </a:pPr>
            <a:r>
              <a:rPr lang="sk-SK" sz="1400" dirty="0" smtClean="0"/>
              <a:t>Zavedenie </a:t>
            </a:r>
            <a:r>
              <a:rPr lang="sk-SK" sz="1400" dirty="0"/>
              <a:t>alebo rozvoj systémov riadenia kvality sa predovšetkým zameriava na nasledujúce systémy a prvky systémov riadenia </a:t>
            </a:r>
            <a:r>
              <a:rPr lang="sk-SK" sz="1400" dirty="0" smtClean="0"/>
              <a:t>kvality: CAF</a:t>
            </a:r>
            <a:r>
              <a:rPr lang="sk-SK" sz="1400" dirty="0"/>
              <a:t>, ISO 9001, model </a:t>
            </a:r>
            <a:r>
              <a:rPr lang="sk-SK" sz="1400" dirty="0" err="1"/>
              <a:t>excelence</a:t>
            </a:r>
            <a:r>
              <a:rPr lang="sk-SK" sz="1400" dirty="0"/>
              <a:t> </a:t>
            </a:r>
            <a:r>
              <a:rPr lang="sk-SK" sz="1400" dirty="0" smtClean="0"/>
              <a:t>EFQM</a:t>
            </a:r>
          </a:p>
          <a:p>
            <a:pPr marL="285750" indent="-285750">
              <a:buFontTx/>
              <a:buChar char="-"/>
            </a:pPr>
            <a:endParaRPr lang="sk-SK" sz="1400" dirty="0" smtClean="0"/>
          </a:p>
          <a:p>
            <a:pPr marL="285750" indent="-285750">
              <a:buFontTx/>
              <a:buChar char="-"/>
            </a:pPr>
            <a:r>
              <a:rPr lang="sk-SK" sz="1400" dirty="0" smtClean="0"/>
              <a:t>Zavedenie </a:t>
            </a:r>
            <a:r>
              <a:rPr lang="sk-SK" sz="1400" dirty="0"/>
              <a:t>alebo rozvoj systémov riadenia sa predovšetkým zameriava na nasledujúce </a:t>
            </a:r>
            <a:r>
              <a:rPr lang="sk-SK" sz="1400" dirty="0" smtClean="0"/>
              <a:t>systémy </a:t>
            </a:r>
            <a:r>
              <a:rPr lang="sk-SK" sz="1400" dirty="0"/>
              <a:t>a prvky systémov </a:t>
            </a:r>
            <a:r>
              <a:rPr lang="sk-SK" sz="1400" dirty="0" smtClean="0"/>
              <a:t>riadenia: ISO </a:t>
            </a:r>
            <a:r>
              <a:rPr lang="sk-SK" sz="1400" dirty="0"/>
              <a:t>37001, ISO / IEC 27001, model CSR a udržateľný rozvoj</a:t>
            </a:r>
          </a:p>
        </p:txBody>
      </p:sp>
    </p:spTree>
    <p:extLst>
      <p:ext uri="{BB962C8B-B14F-4D97-AF65-F5344CB8AC3E}">
        <p14:creationId xmlns:p14="http://schemas.microsoft.com/office/powerpoint/2010/main" val="461881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12"/>
          <p:cNvSpPr txBox="1"/>
          <p:nvPr/>
        </p:nvSpPr>
        <p:spPr>
          <a:xfrm>
            <a:off x="421669" y="224456"/>
            <a:ext cx="83188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</a:t>
            </a:r>
            <a:r>
              <a:rPr lang="sk-SK" sz="24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ovinné oprávnené aktivity – merateľné ukazovatele</a:t>
            </a:r>
            <a:endParaRPr lang="sk-SK" sz="2400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187262" y="1538583"/>
            <a:ext cx="8750261" cy="40439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sk-SK" sz="2200" i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sk-SK" sz="24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sk-SK" sz="2000" dirty="0" smtClean="0">
              <a:solidFill>
                <a:prstClr val="black">
                  <a:lumMod val="75000"/>
                  <a:lumOff val="2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endParaRPr lang="sk-SK" sz="2400" dirty="0" smtClean="0">
              <a:solidFill>
                <a:prstClr val="black">
                  <a:lumMod val="75000"/>
                  <a:lumOff val="2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Font typeface="Arial"/>
              <a:buBlip>
                <a:blip r:embed="rId3"/>
              </a:buBlip>
            </a:pPr>
            <a:endParaRPr lang="sk-SK" sz="2000" dirty="0">
              <a:solidFill>
                <a:prstClr val="black">
                  <a:lumMod val="75000"/>
                  <a:lumOff val="2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715561" y="911964"/>
            <a:ext cx="7422776" cy="13882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Obdĺžnik 2"/>
          <p:cNvSpPr/>
          <p:nvPr/>
        </p:nvSpPr>
        <p:spPr>
          <a:xfrm>
            <a:off x="519953" y="1363649"/>
            <a:ext cx="8068235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dirty="0">
              <a:solidFill>
                <a:prstClr val="black"/>
              </a:solidFill>
            </a:endParaRPr>
          </a:p>
        </p:txBody>
      </p:sp>
      <p:sp>
        <p:nvSpPr>
          <p:cNvPr id="7" name="Obdĺžnik 6"/>
          <p:cNvSpPr/>
          <p:nvPr/>
        </p:nvSpPr>
        <p:spPr>
          <a:xfrm>
            <a:off x="519953" y="1739201"/>
            <a:ext cx="5109882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sk-SK" b="1" dirty="0">
                <a:solidFill>
                  <a:srgbClr val="1F497D">
                    <a:lumMod val="75000"/>
                  </a:srgbClr>
                </a:solidFill>
              </a:rPr>
              <a:t>Zavedenie systémov riadenia kvality (Schéma – C)</a:t>
            </a:r>
          </a:p>
        </p:txBody>
      </p:sp>
      <p:sp>
        <p:nvSpPr>
          <p:cNvPr id="8" name="Obdĺžnik 7"/>
          <p:cNvSpPr/>
          <p:nvPr/>
        </p:nvSpPr>
        <p:spPr>
          <a:xfrm>
            <a:off x="519953" y="2506778"/>
            <a:ext cx="7243482" cy="783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sk-SK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P0254 – Počet organizácií, ktoré získali podporu a zaviedli systém riadenia </a:t>
            </a:r>
            <a:r>
              <a:rPr lang="sk-SK" sz="14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kvality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endParaRPr lang="sk-SK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sk-SK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P0255 – Počet organizácií, ktoré získali podporu na  zavedenie systémov riadenia </a:t>
            </a:r>
            <a:r>
              <a:rPr lang="sk-SK" sz="14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kvality</a:t>
            </a:r>
            <a:endParaRPr lang="sk-SK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81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12"/>
          <p:cNvSpPr txBox="1"/>
          <p:nvPr/>
        </p:nvSpPr>
        <p:spPr>
          <a:xfrm>
            <a:off x="1058163" y="156460"/>
            <a:ext cx="55624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Nepovinné oprávnené aktivity</a:t>
            </a:r>
            <a:endParaRPr lang="sk-SK" sz="2800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715561" y="911964"/>
            <a:ext cx="7422776" cy="13882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Obdĺžnik 2"/>
          <p:cNvSpPr/>
          <p:nvPr/>
        </p:nvSpPr>
        <p:spPr>
          <a:xfrm>
            <a:off x="737585" y="1606064"/>
            <a:ext cx="7400752" cy="3385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tabLst>
                <a:tab pos="457200" algn="l"/>
              </a:tabLst>
            </a:pPr>
            <a:r>
              <a:rPr lang="sk-SK" b="1" dirty="0">
                <a:solidFill>
                  <a:schemeClr val="tx2">
                    <a:lumMod val="75000"/>
                  </a:schemeClr>
                </a:solidFill>
              </a:rPr>
              <a:t>Procesy, systémy, </a:t>
            </a:r>
            <a:r>
              <a:rPr lang="sk-SK" b="1" dirty="0" smtClean="0">
                <a:solidFill>
                  <a:schemeClr val="tx2">
                    <a:lumMod val="75000"/>
                  </a:schemeClr>
                </a:solidFill>
              </a:rPr>
              <a:t>politiky (Schéma – B)</a:t>
            </a:r>
            <a:endParaRPr lang="sk-SK" dirty="0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Verdana" panose="020B0604030504040204" pitchFamily="34" charset="0"/>
              <a:buChar char="-"/>
              <a:tabLst>
                <a:tab pos="457200" algn="l"/>
              </a:tabLst>
            </a:pPr>
            <a:endParaRPr lang="sk-SK" sz="1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Verdana" panose="020B0604030504040204" pitchFamily="34" charset="0"/>
              <a:buChar char="-"/>
              <a:tabLst>
                <a:tab pos="457200" algn="l"/>
              </a:tabLst>
            </a:pPr>
            <a:r>
              <a:rPr lang="en-US" sz="1400" dirty="0" err="1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Strategické</a:t>
            </a:r>
            <a:r>
              <a:rPr lang="en-US" sz="14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riadenie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tvorba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koncepčných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strategických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dokumentov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ako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aj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organizačná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optimalizácia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subjektu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žiadateľa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vrátane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organizácií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jeho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zriaďovateľskej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pôsobnosti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ohľadom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legislatívou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vymedzený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kompetenčný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rámec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navrhnutú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optimalizáciu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výkonu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kompetencií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verejné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politiky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a to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najmä</a:t>
            </a:r>
            <a:endParaRPr lang="sk-SK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sk-SK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Verdana" panose="020B0604030504040204" pitchFamily="34" charset="0"/>
              <a:buChar char="-"/>
              <a:tabLst>
                <a:tab pos="457200" algn="l"/>
              </a:tabLst>
            </a:pP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Vypracovanie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metodiky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hodnotenia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sociálneho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pokroku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úrovni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samosprávneho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kraja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 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ohľadom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kompetenčný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rámec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žiadateľa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 v 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nadväznosti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tvorbu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strategických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dokumentov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územnej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samosprávy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 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nasledovnom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rozsahu</a:t>
            </a:r>
            <a:endParaRPr lang="sk-SK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sk-SK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Verdana" panose="020B0604030504040204" pitchFamily="34" charset="0"/>
              <a:buChar char="-"/>
              <a:tabLst>
                <a:tab pos="457200" algn="l"/>
              </a:tabLst>
            </a:pP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Implementácia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ekonomických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nástrojov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zefektívňujúcich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strategické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plánovanie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riadenie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finančný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manažment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projektové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účtovníctvo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rozpočtovanie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 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kalkulácie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úrovni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subjektu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žiadateľa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ako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aj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 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priamo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riadených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organizáciách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t.j.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 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zriaďovateľskej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pôsobnosti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žiadateľa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sk-SK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4022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4930</TotalTime>
  <Words>593</Words>
  <Application>Microsoft Office PowerPoint</Application>
  <PresentationFormat>Prezentácia na obrazovke (4:3)</PresentationFormat>
  <Paragraphs>168</Paragraphs>
  <Slides>13</Slides>
  <Notes>1</Notes>
  <HiddenSlides>0</HiddenSlides>
  <MMClips>0</MMClips>
  <ScaleCrop>false</ScaleCrop>
  <HeadingPairs>
    <vt:vector size="6" baseType="variant">
      <vt:variant>
        <vt:lpstr>Použité písma</vt:lpstr>
      </vt:variant>
      <vt:variant>
        <vt:i4>4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13</vt:i4>
      </vt:variant>
    </vt:vector>
  </HeadingPairs>
  <TitlesOfParts>
    <vt:vector size="18" baseType="lpstr">
      <vt:lpstr>Arial</vt:lpstr>
      <vt:lpstr>Calibri</vt:lpstr>
      <vt:lpstr>Times New Roman</vt:lpstr>
      <vt:lpstr>Verdana</vt:lpstr>
      <vt:lpstr>Office Theme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juraj kadasi</dc:creator>
  <cp:lastModifiedBy>autor</cp:lastModifiedBy>
  <cp:revision>239</cp:revision>
  <cp:lastPrinted>2015-01-18T19:48:41Z</cp:lastPrinted>
  <dcterms:created xsi:type="dcterms:W3CDTF">2014-07-22T20:09:34Z</dcterms:created>
  <dcterms:modified xsi:type="dcterms:W3CDTF">2019-05-24T13:10:09Z</dcterms:modified>
</cp:coreProperties>
</file>