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3" r:id="rId2"/>
    <p:sldId id="294" r:id="rId3"/>
    <p:sldId id="325" r:id="rId4"/>
    <p:sldId id="326" r:id="rId5"/>
    <p:sldId id="327" r:id="rId6"/>
    <p:sldId id="334" r:id="rId7"/>
    <p:sldId id="328" r:id="rId8"/>
    <p:sldId id="331" r:id="rId9"/>
    <p:sldId id="329" r:id="rId10"/>
    <p:sldId id="332" r:id="rId11"/>
    <p:sldId id="335" r:id="rId12"/>
    <p:sldId id="330" r:id="rId13"/>
    <p:sldId id="33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43" autoAdjust="0"/>
  </p:normalViewPr>
  <p:slideViewPr>
    <p:cSldViewPr snapToGrid="0" snapToObjects="1">
      <p:cViewPr varScale="1">
        <p:scale>
          <a:sx n="106" d="100"/>
          <a:sy n="106" d="100"/>
        </p:scale>
        <p:origin x="18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23.05.2019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2687579" cy="223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1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3856" y="4000953"/>
            <a:ext cx="4387768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i="1" cap="all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Výzva na predkladanie </a:t>
            </a:r>
            <a:r>
              <a:rPr lang="sk-SK" i="1" cap="all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sk-SK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sk-SK" i="1" cap="all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  <a:endParaRPr lang="sk-SK" i="1" cap="all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endParaRPr lang="sk-SK" sz="1000" i="1" cap="all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sk-SK" sz="2400" b="1" i="1" cap="al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Inteligentný a lepší samosprávny kraj</a:t>
            </a: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63160" y="224456"/>
            <a:ext cx="87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Nepovinné oprávnené aktivity – merateľné ukazovatele</a:t>
            </a:r>
            <a:endParaRPr lang="sk-SK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19953" y="1651995"/>
            <a:ext cx="5173632" cy="559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sk-SK" sz="1800" b="1" dirty="0">
                <a:solidFill>
                  <a:schemeClr val="tx2">
                    <a:lumMod val="75000"/>
                  </a:schemeClr>
                </a:solidFill>
              </a:rPr>
              <a:t>Procesy, systémy, politiky (Schéma – B</a:t>
            </a:r>
            <a:r>
              <a:rPr lang="sk-SK" sz="1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sk-SK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19560" y="2416729"/>
            <a:ext cx="7466603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P0587 – Počet zrealizovaných hodnotení, analýz a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štúdií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P0178 – Počet koncepčných, analytických a metodických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materiálov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P0913 – Počet zamestnancov VS vykonávajúcich analytické činnosti alebo manažérske činnosti v prospech zavádzania inovačných a reformných opatrení vo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P0719 – Počet zavedených inovovaných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procesov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P0723 – Počet subjektov, ktoré implementovali inovované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procesy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79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1268" y="1461247"/>
            <a:ext cx="8045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V prípade, ak si žiadateľ zvolí v rámci typu aktivity </a:t>
            </a:r>
            <a:r>
              <a:rPr lang="sk-SK" u="sng" dirty="0" smtClean="0">
                <a:solidFill>
                  <a:prstClr val="black"/>
                </a:solidFill>
              </a:rPr>
              <a:t>Procesy, systémy a politiky </a:t>
            </a:r>
            <a:r>
              <a:rPr lang="sk-SK" dirty="0" smtClean="0">
                <a:solidFill>
                  <a:prstClr val="black"/>
                </a:solidFill>
              </a:rPr>
              <a:t>špecifické voliteľné činnosti ako samostatnú hlavnú aktivitu projektu v oblastiach rozvoja regiónu zameranú na  opatrenia smerujúce k realizácii iniciatív Európskej komisie alebo špecifických priorít v menej rozvinutých regiónoch SR </a:t>
            </a:r>
            <a:r>
              <a:rPr lang="sk-SK" b="1" dirty="0" smtClean="0">
                <a:solidFill>
                  <a:prstClr val="black"/>
                </a:solidFill>
              </a:rPr>
              <a:t>(schéma H)</a:t>
            </a:r>
          </a:p>
          <a:p>
            <a:r>
              <a:rPr lang="sk-SK" b="1" dirty="0" smtClean="0">
                <a:solidFill>
                  <a:prstClr val="black"/>
                </a:solidFill>
              </a:rPr>
              <a:t>je povinný vytvoriť </a:t>
            </a:r>
            <a:r>
              <a:rPr lang="sk-SK" b="1" dirty="0">
                <a:solidFill>
                  <a:prstClr val="black"/>
                </a:solidFill>
              </a:rPr>
              <a:t>a </a:t>
            </a:r>
            <a:r>
              <a:rPr lang="sk-SK" b="1" dirty="0" smtClean="0">
                <a:solidFill>
                  <a:prstClr val="black"/>
                </a:solidFill>
              </a:rPr>
              <a:t>obsadiť </a:t>
            </a:r>
            <a:r>
              <a:rPr lang="sk-SK" dirty="0">
                <a:solidFill>
                  <a:prstClr val="black"/>
                </a:solidFill>
              </a:rPr>
              <a:t>na minimálne 18 mesiacov (ideálne na celú dĺžku projektu) </a:t>
            </a:r>
            <a:r>
              <a:rPr lang="sk-SK" b="1" dirty="0" smtClean="0">
                <a:solidFill>
                  <a:prstClr val="black"/>
                </a:solidFill>
              </a:rPr>
              <a:t>ďalších 5 </a:t>
            </a:r>
            <a:r>
              <a:rPr lang="sk-SK" b="1" dirty="0">
                <a:solidFill>
                  <a:prstClr val="black"/>
                </a:solidFill>
              </a:rPr>
              <a:t>zamestnaneckých pozícií  </a:t>
            </a:r>
            <a:r>
              <a:rPr lang="sk-SK" dirty="0">
                <a:solidFill>
                  <a:prstClr val="black"/>
                </a:solidFill>
              </a:rPr>
              <a:t>zameraných na pracovný pomer na  manažérske činnosti v oblasti regionálneho rozvoja. </a:t>
            </a:r>
            <a:endParaRPr lang="sk-S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57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15561" y="1588805"/>
            <a:ext cx="40432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Vzdelávanie zamestnancov (Schéma – D)</a:t>
            </a:r>
          </a:p>
        </p:txBody>
      </p:sp>
      <p:sp>
        <p:nvSpPr>
          <p:cNvPr id="7" name="Obdĺžnik 6"/>
          <p:cNvSpPr/>
          <p:nvPr/>
        </p:nvSpPr>
        <p:spPr>
          <a:xfrm>
            <a:off x="905435" y="2177994"/>
            <a:ext cx="7449671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koncepčných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organizačná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optimalizácia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vrátane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organizácií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zriaďovateľskej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pôsobnosti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ohľadom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legislatívou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vymedzený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navrhnutú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optimalizáciu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výkonu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kompetencií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verejné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to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najmä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Vypracovanie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metodiky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pokroku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samosprávneho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ohľadom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nadväznosti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samosprávy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nasledovnom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rozsahu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Implementácia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zefektívňujúcich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manažment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účtovníctvo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kalkulácie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priamo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organizáciách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t.j.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zriaďovateľskej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pôsobnosti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69269" y="224456"/>
            <a:ext cx="87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Nepovinné oprávnené aktivity – merateľné ukazovatele</a:t>
            </a:r>
            <a:endParaRPr lang="sk-SK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99230" y="1734889"/>
            <a:ext cx="40432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</a:rPr>
              <a:t>Vzdelávanie zamestnancov (Schéma – D)</a:t>
            </a:r>
          </a:p>
        </p:txBody>
      </p:sp>
      <p:sp>
        <p:nvSpPr>
          <p:cNvPr id="8" name="Obdĺžnik 7"/>
          <p:cNvSpPr/>
          <p:nvPr/>
        </p:nvSpPr>
        <p:spPr>
          <a:xfrm>
            <a:off x="715561" y="2526008"/>
            <a:ext cx="7277515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P0722 – Počet úspešných absolventov vzdelávacích aktivít;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P0729 – Počet osôb zapojených do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vzdelávania</a:t>
            </a:r>
            <a:endParaRPr lang="sk-SK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sk-SK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>
              <a:lnSpc>
                <a:spcPct val="107000"/>
              </a:lnSpc>
              <a:spcAft>
                <a:spcPts val="1200"/>
              </a:spcAft>
            </a:pPr>
            <a:r>
              <a:rPr lang="sk-SK" sz="12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sz="12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prípade zamerania vzdelávania na oblasť inovovaných procesov si žiadateľ vyberie aj tieto merateľné </a:t>
            </a:r>
            <a:r>
              <a:rPr lang="sk-SK" sz="1200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ukazovatele</a:t>
            </a:r>
            <a:r>
              <a:rPr lang="sk-SK" sz="12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P0518 – Počet vyškolených zamestnancov, ktorí získali kompetencie v oblasti inovovaných procesov;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P0547 – Počet zamestnancov zapojených do vzdelávania v oblasti inovovaných procesov;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700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Inteligentný a lepší samosprávny kraj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Oprávnený žiadateľ:</a:t>
            </a:r>
          </a:p>
          <a:p>
            <a:endParaRPr lang="sk-SK" sz="800" dirty="0" smtClean="0"/>
          </a:p>
          <a:p>
            <a:r>
              <a:rPr lang="sk-SK" dirty="0" smtClean="0"/>
              <a:t>Samosprávny kraj </a:t>
            </a:r>
            <a:r>
              <a:rPr lang="sk-SK" dirty="0"/>
              <a:t>(VÚC) - právnické osoby  zriadené podľa zákona č. 302/2001 </a:t>
            </a:r>
            <a:r>
              <a:rPr lang="sk-SK" dirty="0" err="1"/>
              <a:t>Z.z</a:t>
            </a:r>
            <a:r>
              <a:rPr lang="sk-SK" dirty="0"/>
              <a:t>. o samospráve vyšších územných celkov (zákon o samosprávnych krajoch</a:t>
            </a:r>
            <a:r>
              <a:rPr lang="sk-SK" dirty="0" smtClean="0"/>
              <a:t>).</a:t>
            </a:r>
          </a:p>
          <a:p>
            <a:endParaRPr lang="sk-SK" dirty="0" smtClean="0"/>
          </a:p>
          <a:p>
            <a:r>
              <a:rPr lang="sk-SK" b="1" dirty="0" smtClean="0"/>
              <a:t>Výška príspevku:</a:t>
            </a:r>
            <a:endParaRPr lang="sk-SK" b="1" dirty="0"/>
          </a:p>
          <a:p>
            <a:endParaRPr lang="sk-SK" sz="1000" dirty="0" smtClean="0"/>
          </a:p>
          <a:p>
            <a:r>
              <a:rPr lang="sk-SK" dirty="0" smtClean="0"/>
              <a:t>Pre </a:t>
            </a:r>
            <a:r>
              <a:rPr lang="sk-SK" dirty="0"/>
              <a:t>menej rozvinutý región</a:t>
            </a:r>
            <a:r>
              <a:rPr lang="sk-SK" dirty="0" smtClean="0"/>
              <a:t>:</a:t>
            </a:r>
          </a:p>
          <a:p>
            <a:r>
              <a:rPr lang="sk-SK" dirty="0" smtClean="0"/>
              <a:t>Maximálna </a:t>
            </a:r>
            <a:r>
              <a:rPr lang="sk-SK" dirty="0"/>
              <a:t>výška príspevku – celkový oprávnený výdavok:  </a:t>
            </a:r>
          </a:p>
          <a:p>
            <a:r>
              <a:rPr lang="sk-SK" dirty="0"/>
              <a:t>a)	2 500 000,00 EUR</a:t>
            </a:r>
          </a:p>
          <a:p>
            <a:r>
              <a:rPr lang="sk-SK" dirty="0"/>
              <a:t>b)	3 500 000,00 EUR  pri čerpaní doplnkovej alokácie podľa podmienky</a:t>
            </a:r>
          </a:p>
          <a:p>
            <a:r>
              <a:rPr lang="sk-SK" dirty="0"/>
              <a:t>poskytnutia príspevku 2.2.2. </a:t>
            </a:r>
          </a:p>
          <a:p>
            <a:endParaRPr lang="sk-SK" dirty="0"/>
          </a:p>
          <a:p>
            <a:r>
              <a:rPr lang="sk-SK" dirty="0"/>
              <a:t>Pre rozvinutejší región:</a:t>
            </a:r>
          </a:p>
          <a:p>
            <a:r>
              <a:rPr lang="sk-SK" dirty="0"/>
              <a:t>Maximálna výška príspevku – celkový oprávnený výdavok:   2 500 000,00 EUR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700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Inteligentný a lepší samosprávny kraj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390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Rámcové oblasti oprávnených aktivít</a:t>
            </a:r>
          </a:p>
          <a:p>
            <a:pPr algn="just">
              <a:lnSpc>
                <a:spcPct val="107000"/>
              </a:lnSpc>
            </a:pP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2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implementácia princípov SMART politík v regiónoch: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opatrenia zamerané na tvorbu  analýz, vstupov do reformných politík, hodnotenie dopadov politík a legislatívy týkajúcich sa kľúčových kompetencií vyššieho územného celku so zameraním sa na implementáciu princípov SMART politík v </a:t>
            </a:r>
            <a:r>
              <a:rPr lang="sk-SK" sz="12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regiónoch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2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zavedenie systémov riadenia kvality: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podpora zavádzania systémov manažmentu kvality v inštitúciách VS prostredníctvom samohodnotenia podľa modelu CAF (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EFQM (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Managment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iných relevantných </a:t>
            </a:r>
            <a:r>
              <a:rPr lang="sk-SK" sz="12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nástrojov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2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projektové riadenie reformných procesov, programové rozpočtovanie, monitorovanie, hodnotenie efektivity procesov, systémov, programov a politík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analýza súčasného stavu VS na získanie východiskových informácií pre ďalšie reformné politiky, hodnotenie dopadov zmeny legislatívy na procesy, systémy a politiky v kompetencii </a:t>
            </a:r>
            <a:r>
              <a:rPr lang="sk-SK" sz="12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VÚC</a:t>
            </a:r>
            <a:endParaRPr lang="sk-S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2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vzdelávanie zamestnancov v oblasti inovovaných procesov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účasť na odborných školeniach v oblasti legislatívy a legislatívnych zmien zodpovedajúcich kompetenčnému rámcu žiadateľa, prezentovanie príkladov dobrej praxe, rozširovanie "soft </a:t>
            </a:r>
            <a:r>
              <a:rPr lang="sk-SK" sz="12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sk-SK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zamestnancov,  účasť vybraných zamestnancov na stážach a konferenciách v SR a v </a:t>
            </a:r>
            <a:r>
              <a:rPr lang="sk-SK" sz="12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zahraničí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07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541538"/>
            <a:ext cx="80682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Procesy, systémy, politiky (Schéma - A)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49133" y="2204537"/>
            <a:ext cx="75556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t</a:t>
            </a:r>
            <a:r>
              <a:rPr lang="sk-SK" dirty="0" smtClean="0"/>
              <a:t>vorba </a:t>
            </a:r>
            <a:r>
              <a:rPr lang="sk-SK" dirty="0"/>
              <a:t>koncepcie uplatnenia SMART princípov v rozvoji verejných politík/služieb samosprávneho </a:t>
            </a:r>
            <a:r>
              <a:rPr lang="sk-SK" dirty="0" smtClean="0"/>
              <a:t>kraja</a:t>
            </a:r>
          </a:p>
          <a:p>
            <a:pPr marL="285750" indent="-285750">
              <a:buFontTx/>
              <a:buChar char="-"/>
            </a:pPr>
            <a:endParaRPr lang="sk-SK" sz="1200" dirty="0" smtClean="0"/>
          </a:p>
          <a:p>
            <a:pPr marL="285750" indent="-285750">
              <a:buFontTx/>
              <a:buChar char="-"/>
            </a:pPr>
            <a:r>
              <a:rPr lang="sk-SK" dirty="0"/>
              <a:t>o</a:t>
            </a:r>
            <a:r>
              <a:rPr lang="sk-SK" dirty="0" smtClean="0"/>
              <a:t>patrenia </a:t>
            </a:r>
            <a:r>
              <a:rPr lang="sk-SK" dirty="0"/>
              <a:t>na podporu činností analytickej jednotky vrátane podpory kapacít zaoberajúcich sa strategickými a koncepčnými činnosťami v oblasti rozvoja regiónu ako aj na podporu činnosti implementačnej jednotky s kapacitami realizujúcej a koordinujúcej  implementáciu stratégií územia a podpora ich </a:t>
            </a:r>
            <a:r>
              <a:rPr lang="sk-SK" dirty="0" smtClean="0"/>
              <a:t>kapacít</a:t>
            </a:r>
          </a:p>
          <a:p>
            <a:pPr marL="285750" indent="-285750">
              <a:buFontTx/>
              <a:buChar char="-"/>
            </a:pPr>
            <a:endParaRPr lang="sk-SK" sz="1400" dirty="0" smtClean="0"/>
          </a:p>
          <a:p>
            <a:pPr marL="285750" indent="-285750"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rocesy </a:t>
            </a:r>
            <a:r>
              <a:rPr lang="sk-SK" dirty="0"/>
              <a:t>vytvárania nových prístupov a nástrojov a ich následná implementácia</a:t>
            </a:r>
          </a:p>
        </p:txBody>
      </p:sp>
    </p:spTree>
    <p:extLst>
      <p:ext uri="{BB962C8B-B14F-4D97-AF65-F5344CB8AC3E}">
        <p14:creationId xmlns:p14="http://schemas.microsoft.com/office/powerpoint/2010/main" val="46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421669" y="224456"/>
            <a:ext cx="83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ovinné oprávnené aktivity – merateľné ukazovatele</a:t>
            </a:r>
            <a:endParaRPr lang="sk-SK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19953" y="2437158"/>
            <a:ext cx="7422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1400" dirty="0" smtClean="0"/>
              <a:t>P0587 </a:t>
            </a:r>
            <a:r>
              <a:rPr lang="sk-SK" sz="1400" dirty="0"/>
              <a:t>– Počet zrealizovaných hodnotení, analýz a </a:t>
            </a:r>
            <a:r>
              <a:rPr lang="sk-SK" sz="1400" dirty="0" smtClean="0"/>
              <a:t>štúdií</a:t>
            </a:r>
          </a:p>
          <a:p>
            <a:pPr lvl="0"/>
            <a:endParaRPr lang="sk-SK" sz="1400" dirty="0"/>
          </a:p>
          <a:p>
            <a:pPr lvl="0"/>
            <a:r>
              <a:rPr lang="sk-SK" sz="1400" dirty="0"/>
              <a:t>P0178 – Počet koncepčných, analytických a metodických </a:t>
            </a:r>
            <a:r>
              <a:rPr lang="sk-SK" sz="1400" dirty="0" smtClean="0"/>
              <a:t>materiálov</a:t>
            </a:r>
          </a:p>
          <a:p>
            <a:pPr lvl="0"/>
            <a:endParaRPr lang="sk-SK" sz="1400" dirty="0"/>
          </a:p>
          <a:p>
            <a:pPr lvl="0"/>
            <a:r>
              <a:rPr lang="sk-SK" sz="1400" dirty="0"/>
              <a:t>P0913 – Počet zamestnancov VS vykonávajúcich analytické činnosti alebo manažérske činnosti v </a:t>
            </a:r>
            <a:r>
              <a:rPr lang="sk-SK" sz="1400" dirty="0" smtClean="0"/>
              <a:t>	    prospech </a:t>
            </a:r>
            <a:r>
              <a:rPr lang="sk-SK" sz="1400" dirty="0"/>
              <a:t>zavádzania inovačných a reformných opatrení vo </a:t>
            </a:r>
            <a:r>
              <a:rPr lang="sk-SK" sz="1400" dirty="0" smtClean="0"/>
              <a:t>VS</a:t>
            </a:r>
          </a:p>
          <a:p>
            <a:pPr lvl="0"/>
            <a:endParaRPr lang="sk-SK" sz="1400" dirty="0"/>
          </a:p>
          <a:p>
            <a:pPr lvl="0"/>
            <a:r>
              <a:rPr lang="sk-SK" sz="1400" dirty="0"/>
              <a:t>P0719 – Počet zavedených inovovaných </a:t>
            </a:r>
            <a:r>
              <a:rPr lang="sk-SK" sz="1400" dirty="0" smtClean="0"/>
              <a:t>procesov</a:t>
            </a:r>
          </a:p>
          <a:p>
            <a:pPr lvl="0"/>
            <a:endParaRPr lang="sk-SK" sz="1400" dirty="0"/>
          </a:p>
          <a:p>
            <a:pPr lvl="0"/>
            <a:r>
              <a:rPr lang="sk-SK" sz="1400" dirty="0"/>
              <a:t>P0723 – Počet subjektov, ktoré implementovali inovované </a:t>
            </a:r>
            <a:r>
              <a:rPr lang="sk-SK" sz="1400" dirty="0" smtClean="0"/>
              <a:t>procesy</a:t>
            </a:r>
            <a:endParaRPr lang="sk-SK" sz="1400" dirty="0"/>
          </a:p>
        </p:txBody>
      </p:sp>
      <p:sp>
        <p:nvSpPr>
          <p:cNvPr id="3" name="Obdĺžnik 2"/>
          <p:cNvSpPr/>
          <p:nvPr/>
        </p:nvSpPr>
        <p:spPr>
          <a:xfrm>
            <a:off x="519953" y="1595532"/>
            <a:ext cx="80682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</a:rPr>
              <a:t>Procesy, systémy, politiky (Schéma </a:t>
            </a:r>
            <a:r>
              <a:rPr lang="sk-SK" b="1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4246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07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1268" y="1461247"/>
            <a:ext cx="80455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prstClr val="black"/>
                </a:solidFill>
              </a:rPr>
              <a:t>Podporené budú tie projekty, v ktorých žiadateľ</a:t>
            </a:r>
            <a:r>
              <a:rPr lang="sk-SK" dirty="0">
                <a:solidFill>
                  <a:prstClr val="black"/>
                </a:solidFill>
              </a:rPr>
              <a:t> garantuje, </a:t>
            </a:r>
            <a:r>
              <a:rPr lang="sk-SK" dirty="0" smtClean="0">
                <a:solidFill>
                  <a:prstClr val="black"/>
                </a:solidFill>
              </a:rPr>
              <a:t>že: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400" dirty="0" smtClean="0">
                <a:solidFill>
                  <a:prstClr val="black"/>
                </a:solidFill>
              </a:rPr>
              <a:t>v</a:t>
            </a:r>
            <a:r>
              <a:rPr lang="sk-SK" sz="1400" dirty="0">
                <a:solidFill>
                  <a:prstClr val="black"/>
                </a:solidFill>
              </a:rPr>
              <a:t> rámci zamerania </a:t>
            </a:r>
            <a:r>
              <a:rPr lang="sk-SK" sz="1400" dirty="0" smtClean="0">
                <a:solidFill>
                  <a:prstClr val="black"/>
                </a:solidFill>
              </a:rPr>
              <a:t>povinnej </a:t>
            </a:r>
            <a:r>
              <a:rPr lang="sk-SK" sz="1400" dirty="0">
                <a:solidFill>
                  <a:prstClr val="black"/>
                </a:solidFill>
              </a:rPr>
              <a:t>aktivity</a:t>
            </a:r>
            <a:r>
              <a:rPr lang="sk-SK" sz="1400" b="1" dirty="0">
                <a:solidFill>
                  <a:prstClr val="black"/>
                </a:solidFill>
              </a:rPr>
              <a:t> vypracuje </a:t>
            </a:r>
            <a:r>
              <a:rPr lang="sk-SK" sz="1400" dirty="0">
                <a:solidFill>
                  <a:prstClr val="black"/>
                </a:solidFill>
              </a:rPr>
              <a:t>podľa záväzného rozsahu</a:t>
            </a:r>
            <a:r>
              <a:rPr lang="sk-SK" sz="1400" b="1" dirty="0">
                <a:solidFill>
                  <a:prstClr val="black"/>
                </a:solidFill>
              </a:rPr>
              <a:t> 2 samostatné dokumenty</a:t>
            </a:r>
            <a:r>
              <a:rPr lang="sk-SK" sz="1400" dirty="0">
                <a:solidFill>
                  <a:prstClr val="black"/>
                </a:solidFill>
              </a:rPr>
              <a:t> strategickej úrovne</a:t>
            </a:r>
            <a:r>
              <a:rPr lang="sk-SK" sz="1400" dirty="0" smtClean="0">
                <a:solidFill>
                  <a:prstClr val="black"/>
                </a:solidFill>
              </a:rPr>
              <a:t>: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prstClr val="black"/>
                </a:solidFill>
              </a:rPr>
              <a:t>koncepciu </a:t>
            </a:r>
            <a:r>
              <a:rPr lang="sk-SK" sz="1400" dirty="0">
                <a:solidFill>
                  <a:prstClr val="black"/>
                </a:solidFill>
              </a:rPr>
              <a:t>uplatnenia SMART princípov v rozvoji verejných politík/služieb samosprávneho kraja (podľa vzoru uvedeného v prílohe č. 9 výzvy); </a:t>
            </a:r>
          </a:p>
          <a:p>
            <a:pPr marL="712788" indent="-285750">
              <a:buFont typeface="Arial" panose="020B0604020202020204" pitchFamily="34" charset="0"/>
              <a:buChar char="•"/>
            </a:pPr>
            <a:r>
              <a:rPr lang="sk-SK" sz="1400" dirty="0">
                <a:solidFill>
                  <a:prstClr val="black"/>
                </a:solidFill>
              </a:rPr>
              <a:t>návrh aktualizácie existujúceho strategického dokumentu alebo nového strategického dokumentu (typicky program hospodárskeho a sociálneho rozvoja) platného pre riešené územie samosprávneho kraja;</a:t>
            </a:r>
          </a:p>
          <a:p>
            <a:pPr marL="355600"/>
            <a:r>
              <a:rPr lang="sk-SK" sz="1400" dirty="0" smtClean="0">
                <a:solidFill>
                  <a:prstClr val="black"/>
                </a:solidFill>
              </a:rPr>
              <a:t>Uvedené </a:t>
            </a:r>
            <a:r>
              <a:rPr lang="sk-SK" sz="1400" dirty="0">
                <a:solidFill>
                  <a:prstClr val="black"/>
                </a:solidFill>
              </a:rPr>
              <a:t>dokumenty strategického a koncepčného charakteru </a:t>
            </a:r>
            <a:r>
              <a:rPr lang="sk-SK" sz="1400" b="1" dirty="0">
                <a:solidFill>
                  <a:prstClr val="black"/>
                </a:solidFill>
              </a:rPr>
              <a:t>musia byť </a:t>
            </a:r>
            <a:r>
              <a:rPr lang="sk-SK" sz="1400" dirty="0">
                <a:solidFill>
                  <a:prstClr val="black"/>
                </a:solidFill>
              </a:rPr>
              <a:t>po vypracovaní predmetom prerokovania a schvaľovania zodpovedným orgánom žiadateľa (typicky zastupiteľstvo samosprávneho kraja</a:t>
            </a:r>
            <a:r>
              <a:rPr lang="sk-SK" sz="1400" dirty="0" smtClean="0">
                <a:solidFill>
                  <a:prstClr val="black"/>
                </a:solidFill>
              </a:rPr>
              <a:t>).</a:t>
            </a:r>
          </a:p>
          <a:p>
            <a:pPr marL="355600" indent="-355600">
              <a:buFontTx/>
              <a:buAutoNum type="arabicPeriod" startAt="2"/>
            </a:pPr>
            <a:r>
              <a:rPr lang="sk-SK" sz="1400" dirty="0" smtClean="0">
                <a:solidFill>
                  <a:prstClr val="black"/>
                </a:solidFill>
              </a:rPr>
              <a:t>v rámci zamerania povinnej aktivity vytvorí a obsadí na minimálne 18 mesiacov (ideálne na celú dĺžku projektu) </a:t>
            </a:r>
            <a:r>
              <a:rPr lang="sk-SK" sz="1400" b="1" dirty="0" smtClean="0">
                <a:solidFill>
                  <a:prstClr val="black"/>
                </a:solidFill>
              </a:rPr>
              <a:t>2 </a:t>
            </a:r>
            <a:r>
              <a:rPr lang="sk-SK" sz="1400" b="1" dirty="0">
                <a:solidFill>
                  <a:prstClr val="black"/>
                </a:solidFill>
              </a:rPr>
              <a:t>zamestnanecké pozície </a:t>
            </a:r>
            <a:r>
              <a:rPr lang="sk-SK" sz="1400" dirty="0">
                <a:solidFill>
                  <a:prstClr val="black"/>
                </a:solidFill>
              </a:rPr>
              <a:t>na pracovný pomer  zamerané </a:t>
            </a:r>
            <a:r>
              <a:rPr lang="sk-SK" sz="1400" b="1" dirty="0">
                <a:solidFill>
                  <a:prstClr val="black"/>
                </a:solidFill>
              </a:rPr>
              <a:t>na analytické a metodické činnosti </a:t>
            </a:r>
            <a:r>
              <a:rPr lang="sk-SK" sz="1400" dirty="0">
                <a:solidFill>
                  <a:prstClr val="black"/>
                </a:solidFill>
              </a:rPr>
              <a:t>a </a:t>
            </a:r>
            <a:r>
              <a:rPr lang="sk-SK" sz="1400" b="1" dirty="0">
                <a:solidFill>
                  <a:prstClr val="black"/>
                </a:solidFill>
              </a:rPr>
              <a:t>2 zamestnanecké pozície  </a:t>
            </a:r>
            <a:r>
              <a:rPr lang="sk-SK" sz="1400" dirty="0">
                <a:solidFill>
                  <a:prstClr val="black"/>
                </a:solidFill>
              </a:rPr>
              <a:t>zamerané na pracovný pomer na  </a:t>
            </a:r>
            <a:r>
              <a:rPr lang="sk-SK" sz="1400" b="1" dirty="0">
                <a:solidFill>
                  <a:prstClr val="black"/>
                </a:solidFill>
              </a:rPr>
              <a:t>manažérske činnosti v oblasti regionálneho rozvoja </a:t>
            </a:r>
            <a:endParaRPr lang="sk-SK" sz="1400" b="1" dirty="0" smtClean="0">
              <a:solidFill>
                <a:prstClr val="black"/>
              </a:solidFill>
            </a:endParaRPr>
          </a:p>
          <a:p>
            <a:pPr marL="355600" indent="-355600">
              <a:buFontTx/>
              <a:buAutoNum type="arabicPeriod" startAt="2"/>
            </a:pPr>
            <a:r>
              <a:rPr lang="sk-SK" sz="1400" dirty="0" smtClean="0">
                <a:solidFill>
                  <a:prstClr val="black"/>
                </a:solidFill>
              </a:rPr>
              <a:t>v rámci zamerania povinnej aktivity zavedie </a:t>
            </a:r>
            <a:r>
              <a:rPr lang="sk-SK" sz="1400" b="1" dirty="0" smtClean="0">
                <a:solidFill>
                  <a:prstClr val="black"/>
                </a:solidFill>
              </a:rPr>
              <a:t>minimálne 1 inovovaný proces</a:t>
            </a:r>
            <a:endParaRPr lang="sk-S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07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75412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99020" y="1669513"/>
            <a:ext cx="806823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b="1" dirty="0">
                <a:solidFill>
                  <a:srgbClr val="1F497D">
                    <a:lumMod val="75000"/>
                  </a:srgbClr>
                </a:solidFill>
              </a:rPr>
              <a:t>Zavedenie systémov riadenia </a:t>
            </a:r>
            <a:r>
              <a:rPr lang="sk-SK" b="1" dirty="0" smtClean="0">
                <a:solidFill>
                  <a:srgbClr val="1F497D">
                    <a:lumMod val="75000"/>
                  </a:srgbClr>
                </a:solidFill>
              </a:rPr>
              <a:t>kvality (Schéma – C)</a:t>
            </a:r>
            <a:endParaRPr lang="sk-SK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99020" y="2363613"/>
            <a:ext cx="78278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1400" dirty="0" smtClean="0"/>
              <a:t>zavedenie </a:t>
            </a:r>
            <a:r>
              <a:rPr lang="sk-SK" sz="1400" dirty="0"/>
              <a:t>systémov, metód a nástrojov  riadenia  v organizácii (napr. </a:t>
            </a:r>
            <a:r>
              <a:rPr lang="sk-SK" sz="1400" dirty="0" smtClean="0"/>
              <a:t>kvality)</a:t>
            </a:r>
          </a:p>
          <a:p>
            <a:pPr marL="285750" indent="-285750">
              <a:buFontTx/>
              <a:buChar char="-"/>
            </a:pPr>
            <a:endParaRPr lang="sk-SK" sz="1400" dirty="0" smtClean="0"/>
          </a:p>
          <a:p>
            <a:pPr marL="285750" indent="-285750">
              <a:buFontTx/>
              <a:buChar char="-"/>
            </a:pPr>
            <a:r>
              <a:rPr lang="sk-SK" sz="1400" dirty="0" smtClean="0"/>
              <a:t>zavedenie </a:t>
            </a:r>
            <a:r>
              <a:rPr lang="sk-SK" sz="1400" dirty="0"/>
              <a:t>zvoleného systémového prístupu, metódy alebo nástroja na podporu riadenia (napr. kvality) vo verejnej správe k zabezpečeniu rozvoj systémov, metód a nástrojov riadenia kvality, ktorý má subjekt </a:t>
            </a:r>
            <a:r>
              <a:rPr lang="sk-SK" sz="1400" dirty="0" smtClean="0"/>
              <a:t>implementovaný</a:t>
            </a:r>
          </a:p>
          <a:p>
            <a:pPr marL="285750" indent="-285750">
              <a:buFontTx/>
              <a:buChar char="-"/>
            </a:pPr>
            <a:endParaRPr lang="sk-SK" sz="1400" dirty="0" smtClean="0"/>
          </a:p>
          <a:p>
            <a:pPr marL="285750" indent="-285750">
              <a:buFontTx/>
              <a:buChar char="-"/>
            </a:pPr>
            <a:r>
              <a:rPr lang="sk-SK" sz="1400" dirty="0" smtClean="0"/>
              <a:t>Zavedenie </a:t>
            </a:r>
            <a:r>
              <a:rPr lang="sk-SK" sz="1400" dirty="0"/>
              <a:t>alebo rozvoj systémov riadenia kvality sa predovšetkým zameriava na nasledujúce systémy a prvky systémov riadenia </a:t>
            </a:r>
            <a:r>
              <a:rPr lang="sk-SK" sz="1400" dirty="0" smtClean="0"/>
              <a:t>kvality: CAF</a:t>
            </a:r>
            <a:r>
              <a:rPr lang="sk-SK" sz="1400" dirty="0"/>
              <a:t>, ISO 9001, model </a:t>
            </a:r>
            <a:r>
              <a:rPr lang="sk-SK" sz="1400" dirty="0" err="1"/>
              <a:t>excelence</a:t>
            </a:r>
            <a:r>
              <a:rPr lang="sk-SK" sz="1400" dirty="0"/>
              <a:t> </a:t>
            </a:r>
            <a:r>
              <a:rPr lang="sk-SK" sz="1400" dirty="0" smtClean="0"/>
              <a:t>EFQM</a:t>
            </a:r>
          </a:p>
          <a:p>
            <a:pPr marL="285750" indent="-285750">
              <a:buFontTx/>
              <a:buChar char="-"/>
            </a:pPr>
            <a:endParaRPr lang="sk-SK" sz="1400" dirty="0" smtClean="0"/>
          </a:p>
          <a:p>
            <a:pPr marL="285750" indent="-285750">
              <a:buFontTx/>
              <a:buChar char="-"/>
            </a:pPr>
            <a:r>
              <a:rPr lang="sk-SK" sz="1400" dirty="0" smtClean="0"/>
              <a:t>Zavedenie </a:t>
            </a:r>
            <a:r>
              <a:rPr lang="sk-SK" sz="1400" dirty="0"/>
              <a:t>alebo rozvoj systémov riadenia sa predovšetkým zameriava na nasledujúce </a:t>
            </a:r>
            <a:r>
              <a:rPr lang="sk-SK" sz="1400" dirty="0" smtClean="0"/>
              <a:t>systémy </a:t>
            </a:r>
            <a:r>
              <a:rPr lang="sk-SK" sz="1400" dirty="0"/>
              <a:t>a prvky systémov </a:t>
            </a:r>
            <a:r>
              <a:rPr lang="sk-SK" sz="1400" dirty="0" smtClean="0"/>
              <a:t>riadenia: ISO </a:t>
            </a:r>
            <a:r>
              <a:rPr lang="sk-SK" sz="1400" dirty="0"/>
              <a:t>37001, ISO / IEC 27001, model CSR a udržateľný rozvoj</a:t>
            </a:r>
          </a:p>
        </p:txBody>
      </p:sp>
    </p:spTree>
    <p:extLst>
      <p:ext uri="{BB962C8B-B14F-4D97-AF65-F5344CB8AC3E}">
        <p14:creationId xmlns:p14="http://schemas.microsoft.com/office/powerpoint/2010/main" val="4618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421669" y="224456"/>
            <a:ext cx="83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ovinné oprávnené aktivity – merateľné ukazovatele</a:t>
            </a:r>
            <a:endParaRPr lang="sk-SK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dirty="0">
              <a:solidFill>
                <a:prstClr val="black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19953" y="1739201"/>
            <a:ext cx="51098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b="1" dirty="0">
                <a:solidFill>
                  <a:srgbClr val="1F497D">
                    <a:lumMod val="75000"/>
                  </a:srgbClr>
                </a:solidFill>
              </a:rPr>
              <a:t>Zavedenie systémov riadenia kvality (Schéma – C)</a:t>
            </a:r>
          </a:p>
        </p:txBody>
      </p:sp>
      <p:sp>
        <p:nvSpPr>
          <p:cNvPr id="8" name="Obdĺžnik 7"/>
          <p:cNvSpPr/>
          <p:nvPr/>
        </p:nvSpPr>
        <p:spPr>
          <a:xfrm>
            <a:off x="519953" y="2506778"/>
            <a:ext cx="724348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P0254 – Počet organizácií, ktoré získali podporu a zaviedli systém riadenia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k-SK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P0255 – Počet organizácií, ktoré získali podporu na  zavedenie systémov riadenia </a:t>
            </a:r>
            <a:r>
              <a:rPr lang="sk-SK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kvality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556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Nepovinné oprávnené aktivity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37585" y="1606064"/>
            <a:ext cx="7400752" cy="338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sk-SK" b="1" dirty="0">
                <a:solidFill>
                  <a:schemeClr val="tx2">
                    <a:lumMod val="75000"/>
                  </a:schemeClr>
                </a:solidFill>
              </a:rPr>
              <a:t>Procesy, systémy,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politiky (Schéma – B)</a:t>
            </a:r>
            <a:endParaRPr lang="sk-SK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endParaRPr lang="sk-SK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koncepčných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organizačná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optimalizácia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vrátane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organizácií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zriaďovateľskej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pôsobnosti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ohľadom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legislatívou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vymedzený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navrhnutú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optimalizáciu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výkonu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kompetencií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verejné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to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najmä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Vypracovanie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metodiky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hodnotenia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pokroku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samosprávneho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ohľadom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nadväznosti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samosprávy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nasledovnom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rozsahu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Implementácia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nástrojov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zefektívňujúcich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strategické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plánovanie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finančný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manažment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projektové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účtovníctvo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rozpočtovanie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kalkulácie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subjektu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priamo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riadených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organizáciách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t.j.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zriaďovateľskej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pôsobnosti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žiadateľa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593</Words>
  <Application>Microsoft Office PowerPoint</Application>
  <PresentationFormat>Prezentácia na obrazovke (4:3)</PresentationFormat>
  <Paragraphs>168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autor</cp:lastModifiedBy>
  <cp:revision>239</cp:revision>
  <cp:lastPrinted>2015-01-18T19:48:41Z</cp:lastPrinted>
  <dcterms:created xsi:type="dcterms:W3CDTF">2014-07-22T20:09:34Z</dcterms:created>
  <dcterms:modified xsi:type="dcterms:W3CDTF">2019-05-24T13:10:09Z</dcterms:modified>
</cp:coreProperties>
</file>