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04" r:id="rId3"/>
    <p:sldId id="294" r:id="rId4"/>
    <p:sldId id="305" r:id="rId5"/>
    <p:sldId id="297" r:id="rId6"/>
    <p:sldId id="299" r:id="rId7"/>
    <p:sldId id="302" r:id="rId8"/>
    <p:sldId id="306" r:id="rId9"/>
    <p:sldId id="307" r:id="rId10"/>
    <p:sldId id="308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ora Straková" initials="B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43" autoAdjust="0"/>
  </p:normalViewPr>
  <p:slideViewPr>
    <p:cSldViewPr snapToGrid="0" snapToObjects="1">
      <p:cViewPr varScale="1">
        <p:scale>
          <a:sx n="78" d="100"/>
          <a:sy n="78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23. 5. 2017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23. 5. 2017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1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7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0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8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0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>
                <a:solidFill>
                  <a:prstClr val="black"/>
                </a:solidFill>
              </a:rPr>
              <a:pPr/>
              <a:t>9</a:t>
            </a:fld>
            <a:endParaRPr lang="sk-S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5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353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35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20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75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12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7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94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2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0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9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4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5/23/2017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0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-2215279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prstClr val="black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459033" y="926421"/>
            <a:ext cx="4496881" cy="3064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800" dirty="0" smtClean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</a:t>
            </a:r>
            <a:r>
              <a:rPr lang="sk-SK" sz="2800" dirty="0">
                <a:solidFill>
                  <a:prstClr val="white">
                    <a:lumMod val="7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</a:t>
            </a:r>
          </a:p>
          <a:p>
            <a:pPr algn="l">
              <a:spcBef>
                <a:spcPts val="0"/>
              </a:spcBef>
            </a:pPr>
            <a:endParaRPr lang="sk-SK" sz="18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>
              <a:spcBef>
                <a:spcPts val="0"/>
              </a:spcBef>
            </a:pPr>
            <a:r>
              <a:rPr lang="sk-SK" sz="4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  <a:endParaRPr lang="sk-SK" sz="46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0"/>
              </a:spcBef>
            </a:pPr>
            <a:r>
              <a:rPr lang="sk-SK" sz="4600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</a:p>
          <a:p>
            <a:pPr algn="just"/>
            <a:r>
              <a:rPr lang="sk-SK" sz="20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ITUÁ STRANA			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endParaRPr lang="sk-SK" sz="2000" dirty="0" smtClean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4"/>
              </a:buBlip>
            </a:pPr>
            <a:endParaRPr lang="sk-SK" sz="20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7573749" y="6077896"/>
            <a:ext cx="1314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BRATISLAVA</a:t>
            </a:r>
          </a:p>
          <a:p>
            <a:pPr algn="r"/>
            <a:r>
              <a:rPr lang="sk-SK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MÁJ 2017</a:t>
            </a:r>
            <a:endParaRPr lang="sk-SK" sz="14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459033" y="4476792"/>
            <a:ext cx="4028536" cy="41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sk-SK" sz="2000" i="1" cap="all" dirty="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Oprávnenosť výdavkov</a:t>
            </a:r>
          </a:p>
        </p:txBody>
      </p:sp>
    </p:spTree>
    <p:extLst>
      <p:ext uri="{BB962C8B-B14F-4D97-AF65-F5344CB8AC3E}">
        <p14:creationId xmlns:p14="http://schemas.microsoft.com/office/powerpoint/2010/main" val="24850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171"/>
          </a:xfrm>
        </p:spPr>
        <p:txBody>
          <a:bodyPr>
            <a:normAutofit fontScale="90000"/>
          </a:bodyPr>
          <a:lstStyle/>
          <a:p>
            <a:pPr algn="l"/>
            <a:r>
              <a:rPr lang="sk-SK" sz="3600" dirty="0" smtClean="0">
                <a:solidFill>
                  <a:schemeClr val="bg1"/>
                </a:solidFill>
              </a:rPr>
              <a:t>Účty prijímateľa</a:t>
            </a:r>
            <a:endParaRPr lang="sk-SK" sz="3600" dirty="0">
              <a:solidFill>
                <a:schemeClr val="bg1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20722" y="1108881"/>
            <a:ext cx="8229600" cy="480060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sk-SK" sz="3400" b="1" i="1" dirty="0">
                <a:solidFill>
                  <a:schemeClr val="tx2"/>
                </a:solidFill>
              </a:rPr>
              <a:t>Systém finančného riadenia štrukturálnych fondov, Kohézneho fondu a Európskeho </a:t>
            </a:r>
            <a:r>
              <a:rPr lang="sk-SK" sz="3400" b="1" i="1" dirty="0" smtClean="0">
                <a:solidFill>
                  <a:schemeClr val="tx2"/>
                </a:solidFill>
              </a:rPr>
              <a:t>námorného a</a:t>
            </a:r>
            <a:r>
              <a:rPr lang="sk-SK" sz="3400" b="1" i="1" dirty="0">
                <a:solidFill>
                  <a:schemeClr val="tx2"/>
                </a:solidFill>
              </a:rPr>
              <a:t> rybárskeho fondu na programové obdobie 2014 – </a:t>
            </a:r>
            <a:r>
              <a:rPr lang="sk-SK" sz="3400" b="1" i="1" dirty="0" smtClean="0">
                <a:solidFill>
                  <a:schemeClr val="tx2"/>
                </a:solidFill>
              </a:rPr>
              <a:t>2020 (časť 5.9, súkromný sektor)</a:t>
            </a:r>
            <a:endParaRPr lang="sk-SK" sz="3400" b="1" i="1" dirty="0">
              <a:solidFill>
                <a:schemeClr val="tx2"/>
              </a:solidFill>
            </a:endParaRPr>
          </a:p>
          <a:p>
            <a:pPr algn="just"/>
            <a:r>
              <a:rPr lang="sk-SK" sz="3400" i="1" dirty="0" smtClean="0"/>
              <a:t>v </a:t>
            </a:r>
            <a:r>
              <a:rPr lang="sk-SK" sz="3400" i="1" dirty="0"/>
              <a:t>prípade, ak prostriedky EÚ a štátneho rozpočtu na spolufinancovanie určené na financovanie projektu sú poskytované iba systémom refundácie, prijímateľ je povinný prijímať ich na jeden účet vedený v komerčnej banke;</a:t>
            </a:r>
          </a:p>
          <a:p>
            <a:pPr algn="just"/>
            <a:r>
              <a:rPr lang="sk-SK" sz="3400" i="1" dirty="0" smtClean="0"/>
              <a:t>v </a:t>
            </a:r>
            <a:r>
              <a:rPr lang="sk-SK" sz="3400" i="1" dirty="0"/>
              <a:t>prípade, ak prijímateľ využíva systém refundácie, môže realizovať úhrady oprávnených výdavkov aj z iných účtov otvorených prijímateľom pri dodržaní podmienky existencie jedného účtu na príjem prostriedkov EÚ a štátneho rozpočtu na spolufinancovanie. Prijímateľ je povinný oznámiť riadiacemu orgánu identifikáciu takýchto účtov;</a:t>
            </a:r>
          </a:p>
          <a:p>
            <a:pPr algn="just"/>
            <a:r>
              <a:rPr lang="sk-SK" sz="3400" i="1" dirty="0" smtClean="0"/>
              <a:t>prijímateľ </a:t>
            </a:r>
            <a:r>
              <a:rPr lang="sk-SK" sz="3400" i="1" dirty="0"/>
              <a:t>si môže otvoriť v komerčnej banke osobitný účet pre projekt;</a:t>
            </a:r>
          </a:p>
          <a:p>
            <a:pPr algn="just"/>
            <a:r>
              <a:rPr lang="sk-SK" sz="3400" i="1" dirty="0" smtClean="0"/>
              <a:t>v </a:t>
            </a:r>
            <a:r>
              <a:rPr lang="sk-SK" sz="3400" i="1" dirty="0"/>
              <a:t>prípade, ak prostriedky EÚ a štátneho rozpočtu na spolufinancovanie sú poskytované systémom refundácie, sú úroky vzniknuté na tomto účte príjmom prijímateľa;</a:t>
            </a:r>
          </a:p>
          <a:p>
            <a:pPr algn="just"/>
            <a:r>
              <a:rPr lang="sk-SK" sz="3400" i="1" dirty="0" smtClean="0"/>
              <a:t>v </a:t>
            </a:r>
            <a:r>
              <a:rPr lang="sk-SK" sz="3400" i="1" dirty="0"/>
              <a:t>prípade, ak prostriedky EÚ a štátneho rozpočtu na spolufinancovanie poskytnuté systémom zálohovej platby / </a:t>
            </a:r>
            <a:r>
              <a:rPr lang="sk-SK" sz="3400" i="1" dirty="0" err="1"/>
              <a:t>predfinancovania</a:t>
            </a:r>
            <a:r>
              <a:rPr lang="sk-SK" sz="3400" i="1" dirty="0"/>
              <a:t> sú úročené, prijímateľ je povinný otvoriť si osobitný </a:t>
            </a:r>
            <a:r>
              <a:rPr lang="sk-SK" sz="3400" i="1" dirty="0" smtClean="0"/>
              <a:t>účet </a:t>
            </a:r>
            <a:r>
              <a:rPr lang="sk-SK" sz="3400" i="1" dirty="0"/>
              <a:t>na projekt. Vlastné zdroje prijímateľa na realizáciu projektu môžu prechádzať cez osobitný účet. V prípade, ak vlastné zdroje prijímateľa prechádzajú cez osobitný účet, prijímateľ je povinný vložiť vlastné zdroje na spolufinancovanie najneskôr pred vykonaním platby dodávateľovi / zhotoviteľovi na osobitný účet prijímateľa a predložiť riadiacemu orgánu výpis z osobitného účtu ako potvrdenie o prevode vlastných zdrojov. V prípade, ak vlastné zdroje prijímateľa neprechádzajú cez osobitný účet, prijímateľ je povinný ku každému uhradenému výdavku predložiť riadiacemu orgánu výpis z iného účtu otvoreného prijímateľom o úhrade vlastných zdrojov prijímateľa. Prijímateľ je povinný výnosy za prostriedky EÚ a štátneho rozpočtu na spolufinancovanie vzniknuté na osobitnom účte odviesť do príjmov štátneho rozpočtu na príjmový účet platobnej jednotky jedenkrát ročne. Odvod výnosov prijímateľ potvrdí predložením výpisu z osobitného účtu;</a:t>
            </a:r>
          </a:p>
          <a:p>
            <a:pPr algn="just"/>
            <a:r>
              <a:rPr lang="sk-SK" sz="3400" i="1" dirty="0" smtClean="0"/>
              <a:t>v </a:t>
            </a:r>
            <a:r>
              <a:rPr lang="sk-SK" sz="3400" i="1" dirty="0"/>
              <a:t>prípade, ak prijímateľ využije systém zálohovej platby, môžu byť špecifické </a:t>
            </a:r>
            <a:r>
              <a:rPr lang="sk-SK" sz="3400" i="1" dirty="0" smtClean="0"/>
              <a:t>výdavky </a:t>
            </a:r>
            <a:r>
              <a:rPr lang="sk-SK" sz="3400" i="1" dirty="0"/>
              <a:t>realizované aj z iného účtu otvoreného prijímateľom. Prijímateľ je povinný oznámiť riadiacemu orgánu identifikáciu takéhoto účtu. Tieto výdavky nesmú byť hradené z osobitného účtu zriadeného na realizáciu iných programov zahraničnej pomoci (napr. projektov Finančného mechanizmu Európskeho hospodárskeho priestoru, Nórskeho finančného mechanizmu alebo iných projektov financovaných zo štrukturálnych fondov, Kohézneho fondu a Európskeho námorného a rybárskeho fondu). Prijímateľ po pripísaní prostriedkov zálohovej platby prevádza prostriedky EÚ a štátneho rozpočtu na spolufinancovanie na úhradu špecifických výdavkov jedným z nasledovných spôsobov:</a:t>
            </a:r>
          </a:p>
          <a:p>
            <a:pPr algn="just"/>
            <a:r>
              <a:rPr lang="sk-SK" sz="3400" i="1" dirty="0" smtClean="0"/>
              <a:t>z </a:t>
            </a:r>
            <a:r>
              <a:rPr lang="sk-SK" sz="3400" i="1" dirty="0"/>
              <a:t>osobitného účtu prevedie alikvotný podiel špecifického výdavku na iný účet otvorený prijímateľom a následne realizuje platbu dodávateľovi / zhotoviteľovi. Prijímateľ predloží riadiacemu orgánu výpis z iného účtu otvoreného prijímateľom potvrdzujúci úhradu výdavku dodávateľovi / zhotoviteľovi a výpis z osobitného účtu potvrdzujúci použitie prostriedkov z poskytnutej zálohovej platby;</a:t>
            </a:r>
          </a:p>
          <a:p>
            <a:pPr algn="just"/>
            <a:r>
              <a:rPr lang="sk-SK" sz="3400" i="1" dirty="0" smtClean="0"/>
              <a:t>minimálne </a:t>
            </a:r>
            <a:r>
              <a:rPr lang="sk-SK" sz="3400" i="1" dirty="0"/>
              <a:t>raz mesačne prevedie prostriedky z osobitného účtu na iný účet otvorený prijímateľom, z ktorého priebežne realizuje úhrady špecifických výdavkov. Prijímateľ prevedie sumu vo výške oprávnených výdavkov vzniknutých počas predchádzajúceho kalendárneho mesiaca najneskôr do 5 pracovných dní od ukončenia predmetného kalendárneho mesiaca;</a:t>
            </a:r>
          </a:p>
          <a:p>
            <a:pPr algn="just"/>
            <a:r>
              <a:rPr lang="sk-SK" sz="3400" i="1" dirty="0" smtClean="0"/>
              <a:t>účet </a:t>
            </a:r>
            <a:r>
              <a:rPr lang="sk-SK" sz="3400" i="1" dirty="0"/>
              <a:t>je vedený v EUR.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9257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Kde sa môžem dozvedieť viac o oprávnených výdavkoch</a:t>
            </a:r>
            <a:r>
              <a:rPr lang="sk-SK" sz="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endParaRPr lang="en-US" sz="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232899" y="110728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Základný rámec - legislatíva EÚ a SR</a:t>
            </a:r>
          </a:p>
          <a:p>
            <a:pPr marL="171450" indent="-171450" algn="l">
              <a:buFontTx/>
              <a:buChar char="-"/>
            </a:pPr>
            <a:endParaRPr lang="sk-S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nariadenie </a:t>
            </a:r>
            <a:r>
              <a:rPr lang="sk-SK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 a Rady (EÚ) č. 1303/2013 (všeobecné nariadenie o </a:t>
            </a: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EŠIF)</a:t>
            </a:r>
          </a:p>
          <a:p>
            <a:pPr marL="171450" indent="-171450" algn="l">
              <a:buFontTx/>
              <a:buChar char="-"/>
            </a:pP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nariadenie </a:t>
            </a:r>
            <a:r>
              <a:rPr lang="sk-SK" sz="1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 a Rady (EÚ) č.1304/2013 (ESF</a:t>
            </a: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sk-SK" sz="1000" b="1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nariadenie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 a Rady (EÚ) č.1301/2013 (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EFRR)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nariadenie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EP a Rady (EÚ) č. 966/2012 (o rozpočtových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pravidlách)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292/2014 o príspevku poskytovanom z európskych štrukturálnych a investičných fondov a o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zmene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doplnení niektorých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zákonov v znení neskorších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predpisov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431/2002 Z. 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 účtovníctve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znení neskorších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predpisov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357/2015 Z. z. o finančnej kontrole a  audite a o zmene a doplnení niektorých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523/2004 Z. z. o rozpočtových pravidlách verejnej správy a o zmene a doplnení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niektorých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zákonov v znení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neskorších predpisov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ákon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343/2015 Z. z. o verejnom obstarávaní a o zmene a doplnení niektorých zákonov v znení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neskorších 	predpisov</a:t>
            </a:r>
            <a:endParaRPr lang="sk-SK" sz="1000" i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sk-SK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Oprávnenosť výdavkov ďalej usmerňuje</a:t>
            </a:r>
          </a:p>
          <a:p>
            <a:pPr marL="171450" indent="-171450" algn="l">
              <a:buFontTx/>
              <a:buChar char="-"/>
            </a:pPr>
            <a:endParaRPr lang="sk-SK" sz="1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 riadenia európskych štrukturálnych a investičných fondov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Systém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finančného riadenia štrukturálnych fondov, Kohézneho fondu a Európskeho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námorného a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rybárskeho fondu na programové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obdobie 2014 –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etodický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pokyn CKO č. 4 k číselníku oprávnených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etodický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pokyn CKO č. 6 k pravidlám oprávnenosti pre najčastejšie sa vyskytujúce skupiny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ríručka pre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žiadateľa o nenávratný finančný </a:t>
            </a: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príspevok z OP EVS</a:t>
            </a:r>
          </a:p>
          <a:p>
            <a:pPr marL="171450" indent="-171450" algn="l"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Usmernenie </a:t>
            </a:r>
            <a:r>
              <a:rPr lang="sk-SK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riadiaceho orgánu č.5 k oprávnenosti vybraných skupín výdavkov pre PO 2014-2020</a:t>
            </a:r>
          </a:p>
          <a:p>
            <a:pPr marL="171450" indent="-171450" algn="l">
              <a:buFontTx/>
              <a:buChar char="-"/>
            </a:pPr>
            <a:r>
              <a:rPr lang="sk-SK" sz="1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samotná výzva !!!</a:t>
            </a: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41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SzPct val="110000"/>
            </a:pPr>
            <a:endParaRPr lang="sk-SK" sz="1600" dirty="0" smtClean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SzPct val="110000"/>
            </a:pPr>
            <a:r>
              <a:rPr lang="sk-SK" sz="18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Všeobecné ustanovenia pre všetky výdavky projektu:</a:t>
            </a:r>
          </a:p>
          <a:p>
            <a:pPr algn="l">
              <a:buSzPct val="110000"/>
            </a:pPr>
            <a:endParaRPr lang="sk-SK" sz="16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600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musia </a:t>
            </a: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súvisieť s realizáciou </a:t>
            </a: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endParaRPr lang="sk-SK" sz="18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musia </a:t>
            </a: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byť pre dosiahnutie cieľov projektu </a:t>
            </a: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nevyhnutné</a:t>
            </a: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endParaRPr lang="sk-SK" sz="1800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musia spĺňať </a:t>
            </a: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 hospodárnosti, efektívnosti, účelnosti a </a:t>
            </a: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účinnosti</a:t>
            </a: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endParaRPr lang="sk-SK" sz="18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buSzPct val="110000"/>
              <a:buFont typeface="Arial" panose="020B0604020202020204" pitchFamily="34" charset="0"/>
              <a:buChar char="•"/>
            </a:pPr>
            <a:r>
              <a:rPr lang="sk-SK" sz="1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sk-SK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usia byť podrobne popísané v opise projektu a v komentári rozpočtu projektu</a:t>
            </a:r>
          </a:p>
          <a:p>
            <a:pPr algn="l">
              <a:buSzPct val="110000"/>
            </a:pPr>
            <a:endParaRPr lang="sk-SK" sz="1200" dirty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 smtClean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 smtClean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 smtClean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200" dirty="0">
              <a:solidFill>
                <a:srgbClr val="4BACC6">
                  <a:lumMod val="7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endParaRPr lang="sk-SK" sz="1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buSzPct val="110000"/>
            </a:pPr>
            <a:r>
              <a:rPr lang="sk-SK" sz="1600" dirty="0">
                <a:solidFill>
                  <a:prstClr val="black"/>
                </a:solidFill>
              </a:rPr>
              <a:t>		</a:t>
            </a:r>
            <a:r>
              <a:rPr lang="sk-SK" sz="1600" dirty="0">
                <a:solidFill>
                  <a:prstClr val="black">
                    <a:tint val="75000"/>
                  </a:prstClr>
                </a:solidFill>
              </a:rPr>
              <a:t> 		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>
                  <a:tint val="75000"/>
                </a:prstClr>
              </a:solidFill>
            </a:endParaRPr>
          </a:p>
          <a:p>
            <a:pPr algn="just"/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Font typeface="Arial"/>
              <a:buBlip>
                <a:blip r:embed="rId3"/>
              </a:buBlip>
            </a:pPr>
            <a:endParaRPr lang="sk-SK" sz="2000" dirty="0">
              <a:solidFill>
                <a:prstClr val="black">
                  <a:lumMod val="75000"/>
                  <a:lumOff val="25000"/>
                </a:prst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87262" y="273201"/>
            <a:ext cx="519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Oprávnené výdavky</a:t>
            </a:r>
            <a:endParaRPr lang="en-US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252383" y="1096743"/>
            <a:ext cx="8559923" cy="4270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Oprávneným výdavkom je výdavok:</a:t>
            </a:r>
          </a:p>
          <a:p>
            <a:pPr algn="just"/>
            <a:endParaRPr lang="sk-SK" sz="10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skutočne vynaložený v oprávnenom období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definovanom vo výzve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vynaložený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(existencia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priameho spojenia s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projektom)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schválený RO pre OP EVS a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realizovaný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zmysle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podmienok a pravidiel stanovených vo výzve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nevyhnutný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 realizáciu projektu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je vynaložený v súlade s pravidlami OP na oprávnené aktivity, v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súlade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obsahovou stránkou projektu, zodpovedá časovej následnosti aktivít projektu, je plne v súlade s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cieľmi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 a prispieva k dosiahnutiu plánovaných cieľov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preukázaný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doložený faktúrami alebo účtovnými dokladmi rovnocennej dôkaznej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hodnoty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vynaložený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súlade s platnými všeobecne záväznými právnymi predpismi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(napr. zákon o rozpočtových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pravidlách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zákon o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VO, Zákonník práce, Občiansky zákonník a pod.)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primeraný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t. j. zodpovedá obvyklým cenám v danom mieste a čase a zodpovedá potrebám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ktorý spĺňa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podmienky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hospodárnosti, efektívnosti, účelnosti a účinnosti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časovo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vecne sa neprekrýva a neprekrýva sa ani s inými prostriedkami z verejných zdrojov, tzn. že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 je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uplatnený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duplicitne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prípade dodávky stavebných prác, tovarov a služieb od tretích subjektov bol obstaraný v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súlade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zákonom o VO, s ustanoveniami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zmluvy o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NFP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výdavok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ktorý je vynakladaný na účely projektu len čiastočne, je oprávnený len v jeho 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alikvotnej </a:t>
            </a:r>
            <a:r>
              <a:rPr lang="sk-SK" sz="1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k-SK" sz="1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pomernej) časti </a:t>
            </a:r>
            <a:r>
              <a:rPr lang="sk-SK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prislúchajúcej k danému </a:t>
            </a:r>
            <a:r>
              <a:rPr lang="sk-SK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/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87262" y="273201"/>
            <a:ext cx="762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i="1" cap="smal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sk-SK" sz="2400" b="1" i="1" cap="smal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eoprávnené výdavky </a:t>
            </a:r>
            <a:endParaRPr lang="en-US" sz="2400" b="1" i="1" cap="smal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383940"/>
            <a:ext cx="8750261" cy="3914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16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Neoprávnené výdavky </a:t>
            </a:r>
            <a:r>
              <a:rPr lang="sk-SK" sz="12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(čl.13 ods.4 nariadenia </a:t>
            </a:r>
            <a:r>
              <a:rPr lang="sk-SK" sz="12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č.1304/2013</a:t>
            </a:r>
            <a:r>
              <a:rPr lang="sk-SK" sz="12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k-SK" sz="12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čl.69 ods.3 </a:t>
            </a:r>
            <a:r>
              <a:rPr lang="sk-SK" sz="1200" b="1" i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nariadenia </a:t>
            </a:r>
            <a:r>
              <a:rPr lang="sk-SK" sz="1200" b="1" i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č.1303/2013):</a:t>
            </a:r>
            <a:endParaRPr lang="sk-SK" sz="1200" b="1" i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1200" b="1" i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nákup infraštruktúry, nehnuteľností a pozemkov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úroky </a:t>
            </a: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dlžných 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súm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daň z pridanej hodnoty (DPH) v prípade, že prijímateľ má nárok na jej odpočet na 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vstupe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ýdavky sankčného </a:t>
            </a: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charakteru 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pokuty, penále, vrátane zmluvných, výdavky na trovy konania a pod</a:t>
            </a: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r>
              <a:rPr lang="sk-SK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 </a:t>
            </a:r>
            <a:r>
              <a:rPr lang="sk-SK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zrealizované v rozpore so záväznými právnymi predpismi EÚ a SR</a:t>
            </a:r>
            <a:endParaRPr lang="sk-SK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39738" indent="-171450" algn="just">
              <a:lnSpc>
                <a:spcPct val="300000"/>
              </a:lnSpc>
              <a:buFontTx/>
              <a:buChar char="-"/>
            </a:pPr>
            <a:endParaRPr lang="sk-SK" sz="1200" b="1" i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8288" algn="just">
              <a:lnSpc>
                <a:spcPct val="300000"/>
              </a:lnSpc>
            </a:pPr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/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87262" y="273201"/>
            <a:ext cx="7629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Odporúčanie pre žiadateľa...</a:t>
            </a:r>
            <a:endParaRPr lang="en-US" sz="24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134534"/>
            <a:ext cx="8750261" cy="4794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Tx/>
              <a:buChar char="-"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 algn="just">
              <a:buFontTx/>
              <a:buChar char="-"/>
            </a:pPr>
            <a:endParaRPr lang="sk-SK" sz="12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Oprávnené 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výdavky sú bližšie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definované v </a:t>
            </a: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príslušnej výzve</a:t>
            </a:r>
            <a:r>
              <a:rPr lang="sk-SK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Oprávnené výdavky deklarované v </a:t>
            </a:r>
            <a:r>
              <a:rPr lang="sk-SK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sú predmetom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odborného hodnotenia 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rámci schvaľovacieho procesu </a:t>
            </a:r>
            <a:r>
              <a:rPr lang="sk-SK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ŽoNFP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Odporúčame žiadateľovi, aby sa pri určovaní aktivít a prislúchajúcich výdavkov uistil, že tieto jednoznačne rešpektujú </a:t>
            </a:r>
            <a:r>
              <a:rPr lang="sk-SK" sz="20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pravidlá oprávnenosti výdavkov uvedených v príručke a vo </a:t>
            </a:r>
            <a:r>
              <a:rPr lang="sk-SK" sz="20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výzve</a:t>
            </a:r>
            <a:r>
              <a:rPr lang="sk-SK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V prípade, ak nie je možné jednoznačne odlíšiť oprávnenú a neoprávnenú časť výdavku, bude výdavok v plnej výške uznaný za neoprávnený. </a:t>
            </a:r>
          </a:p>
          <a:p>
            <a:pPr marL="171450" indent="-171450" algn="just">
              <a:buFontTx/>
              <a:buChar char="-"/>
            </a:pPr>
            <a:endParaRPr lang="sk-SK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sk-SK" sz="1200" dirty="0"/>
          </a:p>
          <a:p>
            <a:pPr algn="just"/>
            <a:endParaRPr lang="sk-SK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sk-SK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i="1" u="sng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Zjednodušenie administrácie financovania projektov</a:t>
            </a:r>
            <a:endParaRPr lang="sk-SK" sz="20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185103"/>
            <a:ext cx="866092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 pre OP EVS sa rozhodol prijímateľom uľahčiť </a:t>
            </a:r>
            <a:r>
              <a:rPr lang="sk-SK" sz="1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finančné </a:t>
            </a:r>
            <a:r>
              <a:rPr lang="sk-SK" sz="14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riadenie projektu 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prostredníctvom využitia postupu zjednodušeného </a:t>
            </a: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vykazovania 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výdavkov v </a:t>
            </a: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zmysle čl. 14 ods. 2 Nariadenia Európskeho parlamentu a Rady (EÚ) č. 1304/2013 z 17. decembra 2013 o Európskom sociálnom fonde a o zrušení nariadenia Rady (ES) č. 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1081/2006.</a:t>
            </a: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tzv. </a:t>
            </a:r>
            <a:r>
              <a:rPr lang="pl-PL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paušálna sadzba </a:t>
            </a: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krytie ostatných nákladov 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projektu</a:t>
            </a:r>
          </a:p>
          <a:p>
            <a:pPr algn="just">
              <a:lnSpc>
                <a:spcPct val="115000"/>
              </a:lnSpc>
            </a:pPr>
            <a:endParaRPr lang="pl-PL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stanovená vo výške </a:t>
            </a:r>
            <a:r>
              <a:rPr lang="pl-PL" sz="1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40% z celkových priamych nákladoch na </a:t>
            </a:r>
            <a:r>
              <a:rPr lang="pl-PL" sz="1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zamestnancov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pl-PL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rijímateľ bude v rámci žiadostí o platbu (ŽoP) v procese implementácie projektu reálnym vykazovaním deklarovať iba skutočne vynaložené priame výdavky na zamestnancov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pl-PL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deklarovaným výdavkom obdrží 40% z ich hodnoty na financovanie ostatných výdavkov</a:t>
            </a: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endParaRPr lang="pl-PL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lnSpc>
                <a:spcPct val="115000"/>
              </a:lnSpc>
              <a:buFontTx/>
              <a:buChar char="-"/>
            </a:pP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apr. </a:t>
            </a:r>
            <a:r>
              <a:rPr lang="pl-PL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l-PL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v ŽoP deklaruje oprávnené priame výdavky na zamestnancov v hodnote 10 000 EUR oprávnenými výdavkami bude aj 4000 EUR na ostané výdavky projektu (spôsob transferu závisí od zvoleného systému financovania, viac pri podmienkach poskytnutia príspevku) </a:t>
            </a:r>
            <a:endParaRPr lang="sk-SK" sz="14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57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98406" y="1369930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12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i="1" u="sng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Zjednodušenie administrácie financovania projektov</a:t>
            </a:r>
            <a:endParaRPr lang="sk-SK" sz="20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185103"/>
            <a:ext cx="8660921" cy="53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k-SK" sz="14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priame výdavky </a:t>
            </a:r>
            <a:r>
              <a:rPr lang="sk-SK" sz="14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vlastných zamestnancov </a:t>
            </a:r>
            <a:r>
              <a:rPr lang="sk-SK" sz="1400" b="1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prijímateľa sa považujú všetky výdavky na zamestnancov s výnimkou nasledovných:</a:t>
            </a:r>
          </a:p>
          <a:p>
            <a:pPr algn="just">
              <a:lnSpc>
                <a:spcPct val="115000"/>
              </a:lnSpc>
            </a:pPr>
            <a:endParaRPr lang="sk-SK" sz="1400" b="1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prípravná fáza realizácie projektu (napr. príprava žiadosti o NFP),</a:t>
            </a:r>
          </a:p>
          <a:p>
            <a:pPr marL="450850" indent="-450850" algn="just">
              <a:lnSpc>
                <a:spcPct val="150000"/>
              </a:lnSpc>
              <a:buFontTx/>
              <a:buChar char="-"/>
            </a:pP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právne </a:t>
            </a: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poradenstvo (napr. spisovanie listín o právnych úkonoch, spracúvanie právnych rozborov</a:t>
            </a:r>
            <a:r>
              <a:rPr lang="sk-SK" sz="1400" i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publicita a informovanosť projektu,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vedenie účtovníctva,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vedenie agendy personalistiky a miezd,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verejného obstarávania (vrátane prieskumu trhu),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obslužné činnosti (upratovanie, čistenie, rozmnožovanie materiálov a pod.),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opravy a údržbu majetku využívaného pre účely projektu, 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vedenie vozidla využívaného personálom projektu,</a:t>
            </a:r>
          </a:p>
          <a:p>
            <a:pPr algn="just">
              <a:lnSpc>
                <a:spcPct val="150000"/>
              </a:lnSpc>
            </a:pPr>
            <a:r>
              <a:rPr lang="sk-SK" sz="14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	kontrola a odborný dohľad (vrátane riadenia organizácie ).</a:t>
            </a:r>
          </a:p>
          <a:p>
            <a:pPr algn="just">
              <a:lnSpc>
                <a:spcPct val="115000"/>
              </a:lnSpc>
            </a:pPr>
            <a:endParaRPr lang="sk-SK" sz="14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310550" y="1185103"/>
            <a:ext cx="8750261" cy="4402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50000"/>
              </a:lnSpc>
              <a:buFont typeface="Arial"/>
              <a:buAutoNum type="alphaUcParenR"/>
            </a:pPr>
            <a:r>
              <a:rPr lang="sk-SK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Konanie o </a:t>
            </a:r>
            <a:r>
              <a:rPr lang="sk-SK" sz="2000" b="1" i="1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ŽoNFP</a:t>
            </a:r>
            <a:endParaRPr lang="sk-SK" sz="2000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sk-SK" sz="18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zmluva o účte</a:t>
            </a:r>
          </a:p>
          <a:p>
            <a:pPr marL="457200" indent="-457200" algn="l">
              <a:lnSpc>
                <a:spcPct val="150000"/>
              </a:lnSpc>
              <a:spcAft>
                <a:spcPts val="1800"/>
              </a:spcAft>
              <a:buFontTx/>
              <a:buChar char="-"/>
            </a:pPr>
            <a:r>
              <a:rPr lang="sk-SK" sz="18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preukázanie disponibility zdrojov v hodnote 5 % COV</a:t>
            </a:r>
            <a:endParaRPr lang="sk-SK" sz="1200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spcAft>
                <a:spcPts val="600"/>
              </a:spcAft>
            </a:pPr>
            <a:r>
              <a:rPr lang="sk-SK" sz="2000" b="1" i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B) Implementácia projektu (systém financovania - zálohové platby)</a:t>
            </a:r>
            <a:endParaRPr lang="sk-SK" sz="1200" b="1" i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sk-SK" sz="18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vklad 5% COV zodpovedajúci celkovej hodnote zálohovej platby (osobitný účet/výdavkové účty na špecifické skupiny výdavkov)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</a:pPr>
            <a:r>
              <a:rPr lang="sk-SK" sz="1800" i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priebežný vklad 5% COV zodpovedajúci hodnote jednotlivého výdavku (osobitný účet/výdavkové účty na špecifické skupiny výdavkov)</a:t>
            </a:r>
          </a:p>
          <a:p>
            <a:pPr marL="457200" indent="-457200" algn="l">
              <a:buFontTx/>
              <a:buChar char="-"/>
            </a:pPr>
            <a:endParaRPr lang="sk-SK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/>
            <a:endParaRPr lang="sk-SK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/>
            <a:endParaRPr lang="sk-SK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/>
            <a:endParaRPr lang="sk-SK" sz="20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/>
            <a:endParaRPr lang="sk-SK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310550" y="276045"/>
            <a:ext cx="86609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i="1" u="sng" cap="small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Spolufinancovanie projektu</a:t>
            </a:r>
            <a:endParaRPr lang="sk-SK" sz="2000" b="1" i="1" u="sng" cap="small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98406" y="1185103"/>
            <a:ext cx="8660921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i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endParaRPr lang="sk-SK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sk-SK" sz="12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566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</TotalTime>
  <Words>795</Words>
  <Application>Microsoft Office PowerPoint</Application>
  <PresentationFormat>Prezentácia na obrazovke (4:3)</PresentationFormat>
  <Paragraphs>198</Paragraphs>
  <Slides>10</Slides>
  <Notes>5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Účty prijímateľa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Sabina Slimáková</cp:lastModifiedBy>
  <cp:revision>210</cp:revision>
  <cp:lastPrinted>2015-01-18T19:48:41Z</cp:lastPrinted>
  <dcterms:created xsi:type="dcterms:W3CDTF">2014-07-22T20:09:34Z</dcterms:created>
  <dcterms:modified xsi:type="dcterms:W3CDTF">2017-05-23T11:04:45Z</dcterms:modified>
</cp:coreProperties>
</file>