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49"/>
  </p:handoutMasterIdLst>
  <p:sldIdLst>
    <p:sldId id="256" r:id="rId2"/>
    <p:sldId id="257" r:id="rId3"/>
    <p:sldId id="263" r:id="rId4"/>
    <p:sldId id="270" r:id="rId5"/>
    <p:sldId id="272" r:id="rId6"/>
    <p:sldId id="275" r:id="rId7"/>
    <p:sldId id="274" r:id="rId8"/>
    <p:sldId id="276" r:id="rId9"/>
    <p:sldId id="277" r:id="rId10"/>
    <p:sldId id="279" r:id="rId11"/>
    <p:sldId id="281" r:id="rId12"/>
    <p:sldId id="284" r:id="rId13"/>
    <p:sldId id="283" r:id="rId14"/>
    <p:sldId id="259" r:id="rId15"/>
    <p:sldId id="258" r:id="rId16"/>
    <p:sldId id="296" r:id="rId17"/>
    <p:sldId id="285" r:id="rId18"/>
    <p:sldId id="288" r:id="rId19"/>
    <p:sldId id="290" r:id="rId20"/>
    <p:sldId id="304" r:id="rId21"/>
    <p:sldId id="303" r:id="rId22"/>
    <p:sldId id="297" r:id="rId23"/>
    <p:sldId id="306" r:id="rId24"/>
    <p:sldId id="312" r:id="rId25"/>
    <p:sldId id="313" r:id="rId26"/>
    <p:sldId id="314" r:id="rId27"/>
    <p:sldId id="301" r:id="rId28"/>
    <p:sldId id="325" r:id="rId29"/>
    <p:sldId id="326" r:id="rId30"/>
    <p:sldId id="307" r:id="rId31"/>
    <p:sldId id="318" r:id="rId32"/>
    <p:sldId id="321" r:id="rId33"/>
    <p:sldId id="315" r:id="rId34"/>
    <p:sldId id="327" r:id="rId35"/>
    <p:sldId id="316" r:id="rId36"/>
    <p:sldId id="300" r:id="rId37"/>
    <p:sldId id="317" r:id="rId38"/>
    <p:sldId id="291" r:id="rId39"/>
    <p:sldId id="311" r:id="rId40"/>
    <p:sldId id="295" r:id="rId41"/>
    <p:sldId id="292" r:id="rId42"/>
    <p:sldId id="322" r:id="rId43"/>
    <p:sldId id="323" r:id="rId44"/>
    <p:sldId id="324" r:id="rId45"/>
    <p:sldId id="293" r:id="rId46"/>
    <p:sldId id="309" r:id="rId47"/>
    <p:sldId id="260" r:id="rId4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C8964-6D7C-4998-8FD1-788D6F657284}" type="datetimeFigureOut">
              <a:rPr lang="sk-SK" smtClean="0"/>
              <a:t>16. 5. 2017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69072-68A4-4320-8A60-E396D5BC743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3659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77F6208-64F6-4477-91EF-E9024A2427B0}" type="datetimeFigureOut">
              <a:rPr lang="sk-SK" smtClean="0"/>
              <a:pPr/>
              <a:t>16. 5. 2017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326E4BA-DE9B-46A8-9232-C2D83CF0485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ms2014.sk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hullova@cvno.sk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7778" y="1340768"/>
            <a:ext cx="7772400" cy="2599929"/>
          </a:xfrm>
        </p:spPr>
        <p:txBody>
          <a:bodyPr>
            <a:normAutofit/>
          </a:bodyPr>
          <a:lstStyle/>
          <a:p>
            <a:r>
              <a:rPr lang="sk-SK" sz="5400" dirty="0" smtClean="0"/>
              <a:t>Vie sa aj moja organizácia zúčastniť na výzvach?</a:t>
            </a:r>
            <a:endParaRPr lang="sk-SK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62908" y="4365104"/>
            <a:ext cx="5712179" cy="936104"/>
          </a:xfrm>
        </p:spPr>
        <p:txBody>
          <a:bodyPr>
            <a:normAutofit/>
          </a:bodyPr>
          <a:lstStyle/>
          <a:p>
            <a:r>
              <a:rPr lang="sk-SK" dirty="0" smtClean="0"/>
              <a:t>Výzvy OP EVS, smerované na MNO</a:t>
            </a:r>
          </a:p>
          <a:p>
            <a:r>
              <a:rPr lang="sk-SK" dirty="0" smtClean="0"/>
              <a:t>Máj 2017</a:t>
            </a:r>
            <a:endParaRPr lang="sk-SK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963345"/>
            <a:ext cx="6956724" cy="83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951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39"/>
          <a:stretch/>
        </p:blipFill>
        <p:spPr bwMode="auto">
          <a:xfrm>
            <a:off x="6807425" y="2420888"/>
            <a:ext cx="2336575" cy="252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1115616" y="980728"/>
            <a:ext cx="6196013" cy="4679950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sk-SK" b="1" dirty="0">
                <a:solidFill>
                  <a:schemeClr val="tx1"/>
                </a:solidFill>
              </a:rPr>
              <a:t>Posilnenie inštitucionálnych kapacít a efektivity verejnej správy cez efektívny manažment dobrovoľníkov a občianskych </a:t>
            </a:r>
            <a:r>
              <a:rPr lang="sk-SK" b="1" dirty="0" smtClean="0">
                <a:solidFill>
                  <a:schemeClr val="tx1"/>
                </a:solidFill>
              </a:rPr>
              <a:t>iniciatív</a:t>
            </a:r>
          </a:p>
          <a:p>
            <a:pPr marL="0" lvl="0" indent="0">
              <a:buNone/>
            </a:pPr>
            <a:endParaRPr lang="sk-SK" sz="2800" dirty="0">
              <a:solidFill>
                <a:schemeClr val="tx1"/>
              </a:solidFill>
            </a:endParaRPr>
          </a:p>
          <a:p>
            <a:pPr lvl="1"/>
            <a:r>
              <a:rPr lang="sk-SK" sz="2400" b="1" dirty="0">
                <a:solidFill>
                  <a:schemeClr val="tx1"/>
                </a:solidFill>
              </a:rPr>
              <a:t>Vzdelávanie pracovníkov verejnej správy </a:t>
            </a:r>
            <a:r>
              <a:rPr lang="sk-SK" sz="2400" dirty="0">
                <a:solidFill>
                  <a:schemeClr val="tx1"/>
                </a:solidFill>
              </a:rPr>
              <a:t>na všetkých úrovniach v témach rozvoju dobrovoľníctva a manažmentu dobrovoľníkov vo verejnej správe; </a:t>
            </a:r>
            <a:endParaRPr lang="sk-SK" sz="2800" dirty="0">
              <a:solidFill>
                <a:schemeClr val="tx1"/>
              </a:solidFill>
            </a:endParaRPr>
          </a:p>
          <a:p>
            <a:pPr lvl="1"/>
            <a:r>
              <a:rPr lang="sk-SK" sz="2400" b="1" dirty="0">
                <a:solidFill>
                  <a:schemeClr val="tx1"/>
                </a:solidFill>
              </a:rPr>
              <a:t>Nastavenie reformy </a:t>
            </a:r>
            <a:r>
              <a:rPr lang="sk-SK" sz="2400" dirty="0">
                <a:solidFill>
                  <a:schemeClr val="tx1"/>
                </a:solidFill>
              </a:rPr>
              <a:t>verejnej správy zameranej na efektívny manažment dobrovoľníkov a občianskych iniciatív vo verejnej správe; </a:t>
            </a:r>
            <a:endParaRPr lang="sk-SK" sz="2800" dirty="0">
              <a:solidFill>
                <a:schemeClr val="tx1"/>
              </a:solidFill>
            </a:endParaRPr>
          </a:p>
          <a:p>
            <a:pPr lvl="1"/>
            <a:r>
              <a:rPr lang="sk-SK" sz="2400" dirty="0">
                <a:solidFill>
                  <a:schemeClr val="tx1"/>
                </a:solidFill>
              </a:rPr>
              <a:t>Vytváranie </a:t>
            </a:r>
            <a:r>
              <a:rPr lang="sk-SK" sz="2400" b="1" dirty="0">
                <a:solidFill>
                  <a:schemeClr val="tx1"/>
                </a:solidFill>
              </a:rPr>
              <a:t>dialógu a partnerstiev </a:t>
            </a:r>
            <a:r>
              <a:rPr lang="sk-SK" sz="2400" dirty="0">
                <a:solidFill>
                  <a:schemeClr val="tx1"/>
                </a:solidFill>
              </a:rPr>
              <a:t>verejnej správy s lokálnymi a regionálnymi občianskymi iniciatívami.</a:t>
            </a:r>
            <a:endParaRPr lang="sk-SK" sz="2800" dirty="0">
              <a:solidFill>
                <a:schemeClr val="tx1"/>
              </a:solidFill>
            </a:endParaRPr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988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899592" y="980728"/>
            <a:ext cx="6196013" cy="467995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k-SK" sz="2200" b="1" dirty="0">
                <a:solidFill>
                  <a:schemeClr val="tx1"/>
                </a:solidFill>
              </a:rPr>
              <a:t>Partnerstvá pre zvýšenie uplatniteľnosti mladých na trhu práce na vidieku </a:t>
            </a:r>
            <a:r>
              <a:rPr lang="sk-SK" sz="2200" dirty="0">
                <a:solidFill>
                  <a:schemeClr val="tx1"/>
                </a:solidFill>
              </a:rPr>
              <a:t>(samospráva, podnikatelia, MNO</a:t>
            </a:r>
            <a:r>
              <a:rPr lang="sk-SK" sz="2200" dirty="0" smtClean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Dialóg </a:t>
            </a:r>
            <a:r>
              <a:rPr lang="sk-SK" sz="2200" dirty="0">
                <a:solidFill>
                  <a:schemeClr val="tx1"/>
                </a:solidFill>
              </a:rPr>
              <a:t>medzi partnermi;</a:t>
            </a:r>
          </a:p>
          <a:p>
            <a:pPr lvl="1"/>
            <a:r>
              <a:rPr lang="sk-SK" sz="2200" dirty="0">
                <a:solidFill>
                  <a:schemeClr val="tx1"/>
                </a:solidFill>
              </a:rPr>
              <a:t>Zavádzanie opatrení orientovaných na mladých ľudí – práca, voľný čas, kvalita života;</a:t>
            </a: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Návrh na komplexnú podporu </a:t>
            </a:r>
            <a:r>
              <a:rPr lang="sk-SK" sz="2200" dirty="0">
                <a:solidFill>
                  <a:schemeClr val="tx1"/>
                </a:solidFill>
              </a:rPr>
              <a:t>(</a:t>
            </a:r>
            <a:r>
              <a:rPr lang="sk-SK" sz="2200" dirty="0" smtClean="0">
                <a:solidFill>
                  <a:schemeClr val="tx1"/>
                </a:solidFill>
              </a:rPr>
              <a:t>finančnú, inštitucionálnu).</a:t>
            </a:r>
            <a:endParaRPr lang="sk-SK" sz="2200" dirty="0">
              <a:solidFill>
                <a:schemeClr val="tx1"/>
              </a:solidFill>
            </a:endParaRPr>
          </a:p>
          <a:p>
            <a:endParaRPr lang="sk-SK" sz="2200" dirty="0"/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93"/>
          <a:stretch/>
        </p:blipFill>
        <p:spPr bwMode="auto">
          <a:xfrm>
            <a:off x="6070799" y="3933056"/>
            <a:ext cx="3073201" cy="17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80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89"/>
          <a:stretch/>
        </p:blipFill>
        <p:spPr bwMode="auto">
          <a:xfrm>
            <a:off x="6897970" y="4149080"/>
            <a:ext cx="224603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899592" y="836712"/>
            <a:ext cx="6196013" cy="467995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ALEBO</a:t>
            </a:r>
          </a:p>
          <a:p>
            <a:pPr marL="0" lvl="0" indent="0">
              <a:buNone/>
            </a:pPr>
            <a:endParaRPr lang="sk-SK" b="1" dirty="0" smtClean="0">
              <a:solidFill>
                <a:schemeClr val="tx1"/>
              </a:solidFill>
            </a:endParaRPr>
          </a:p>
          <a:p>
            <a:pPr lvl="0"/>
            <a:r>
              <a:rPr lang="sk-SK" sz="2200" dirty="0" smtClean="0">
                <a:solidFill>
                  <a:schemeClr val="tx1"/>
                </a:solidFill>
              </a:rPr>
              <a:t>lepšie </a:t>
            </a:r>
            <a:r>
              <a:rPr lang="sk-SK" sz="2200" dirty="0">
                <a:solidFill>
                  <a:schemeClr val="tx1"/>
                </a:solidFill>
              </a:rPr>
              <a:t>financovanie voľnočasových aktivít pre deti a mládež v obci či meste, </a:t>
            </a:r>
          </a:p>
          <a:p>
            <a:pPr lvl="0"/>
            <a:r>
              <a:rPr lang="sk-SK" sz="2200" dirty="0" smtClean="0">
                <a:solidFill>
                  <a:schemeClr val="tx1"/>
                </a:solidFill>
              </a:rPr>
              <a:t>podpora </a:t>
            </a:r>
            <a:r>
              <a:rPr lang="sk-SK" sz="2200" dirty="0">
                <a:solidFill>
                  <a:schemeClr val="tx1"/>
                </a:solidFill>
              </a:rPr>
              <a:t>alternatívnej dopravy  </a:t>
            </a:r>
            <a:r>
              <a:rPr lang="sk-SK" sz="2200" dirty="0" smtClean="0">
                <a:solidFill>
                  <a:schemeClr val="tx1"/>
                </a:solidFill>
              </a:rPr>
              <a:t>            v</a:t>
            </a:r>
            <a:r>
              <a:rPr lang="sk-SK" sz="2200" dirty="0">
                <a:solidFill>
                  <a:schemeClr val="tx1"/>
                </a:solidFill>
              </a:rPr>
              <a:t> meste či celom regióne,</a:t>
            </a:r>
          </a:p>
          <a:p>
            <a:pPr lvl="0"/>
            <a:r>
              <a:rPr lang="sk-SK" sz="2200" dirty="0">
                <a:solidFill>
                  <a:schemeClr val="tx1"/>
                </a:solidFill>
              </a:rPr>
              <a:t>lepšia grantová politika mesta,</a:t>
            </a:r>
          </a:p>
          <a:p>
            <a:pPr lvl="0"/>
            <a:r>
              <a:rPr lang="sk-SK" sz="2200" dirty="0">
                <a:solidFill>
                  <a:schemeClr val="tx1"/>
                </a:solidFill>
              </a:rPr>
              <a:t>aktívne zapojenie mladých do rozhodovania na pôde obce, kraja, regiónu,</a:t>
            </a:r>
          </a:p>
          <a:p>
            <a:pPr lvl="0"/>
            <a:r>
              <a:rPr lang="sk-SK" sz="2200" dirty="0" smtClean="0">
                <a:solidFill>
                  <a:schemeClr val="tx1"/>
                </a:solidFill>
              </a:rPr>
              <a:t>rozvoj </a:t>
            </a:r>
            <a:r>
              <a:rPr lang="sk-SK" sz="2200" dirty="0">
                <a:solidFill>
                  <a:schemeClr val="tx1"/>
                </a:solidFill>
              </a:rPr>
              <a:t>a podpora športu,</a:t>
            </a:r>
          </a:p>
          <a:p>
            <a:pPr lvl="0"/>
            <a:r>
              <a:rPr lang="sk-SK" sz="2200" dirty="0">
                <a:solidFill>
                  <a:schemeClr val="tx1"/>
                </a:solidFill>
              </a:rPr>
              <a:t>podpora talentov,</a:t>
            </a:r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20486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09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755732" y="980728"/>
            <a:ext cx="6196013" cy="467995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ALEBO</a:t>
            </a:r>
          </a:p>
          <a:p>
            <a:pPr marL="0" lvl="0" indent="0">
              <a:buNone/>
            </a:pPr>
            <a:endParaRPr lang="sk-SK" b="1" dirty="0" smtClean="0">
              <a:solidFill>
                <a:schemeClr val="tx1"/>
              </a:solidFill>
            </a:endParaRPr>
          </a:p>
          <a:p>
            <a:pPr lvl="0"/>
            <a:r>
              <a:rPr lang="sk-SK" dirty="0" smtClean="0">
                <a:solidFill>
                  <a:schemeClr val="tx1"/>
                </a:solidFill>
              </a:rPr>
              <a:t>koncepcia záchrany </a:t>
            </a:r>
            <a:r>
              <a:rPr lang="sk-SK" dirty="0">
                <a:solidFill>
                  <a:schemeClr val="tx1"/>
                </a:solidFill>
              </a:rPr>
              <a:t>kultúrnych pamiatok v obci, regióne,</a:t>
            </a:r>
          </a:p>
          <a:p>
            <a:pPr lvl="0"/>
            <a:r>
              <a:rPr lang="sk-SK" dirty="0" smtClean="0">
                <a:solidFill>
                  <a:schemeClr val="tx1"/>
                </a:solidFill>
              </a:rPr>
              <a:t>otvoriť </a:t>
            </a:r>
            <a:r>
              <a:rPr lang="sk-SK" dirty="0">
                <a:solidFill>
                  <a:schemeClr val="tx1"/>
                </a:solidFill>
              </a:rPr>
              <a:t>školy neformálnemu vzdelávaniu,</a:t>
            </a:r>
          </a:p>
          <a:p>
            <a:pPr lvl="0"/>
            <a:r>
              <a:rPr lang="sk-SK" dirty="0">
                <a:solidFill>
                  <a:schemeClr val="tx1"/>
                </a:solidFill>
              </a:rPr>
              <a:t>znížiť korupciu, resp. zlepšiť kontrolu na úrovni obce, kraja, či Slovenska,</a:t>
            </a:r>
          </a:p>
          <a:p>
            <a:pPr lvl="0"/>
            <a:r>
              <a:rPr lang="sk-SK" dirty="0">
                <a:solidFill>
                  <a:schemeClr val="tx1"/>
                </a:solidFill>
              </a:rPr>
              <a:t>mať dostupné informácie, napr. o tom čo sa deje v regióne, alebo aké rozhodnutia prijalo zastupiteľstvo,</a:t>
            </a:r>
          </a:p>
          <a:p>
            <a:pPr lvl="0"/>
            <a:r>
              <a:rPr lang="sk-SK" dirty="0" smtClean="0">
                <a:solidFill>
                  <a:schemeClr val="tx1"/>
                </a:solidFill>
              </a:rPr>
              <a:t>vytvoriť </a:t>
            </a:r>
            <a:r>
              <a:rPr lang="sk-SK" dirty="0">
                <a:solidFill>
                  <a:schemeClr val="tx1"/>
                </a:solidFill>
              </a:rPr>
              <a:t>dobré podmienky pre fungovanie sociálnych podnikov</a:t>
            </a:r>
            <a:r>
              <a:rPr lang="sk-SK" dirty="0" smtClean="0">
                <a:solidFill>
                  <a:schemeClr val="tx1"/>
                </a:solidFill>
              </a:rPr>
              <a:t>,</a:t>
            </a:r>
            <a:endParaRPr lang="sk-SK" sz="3100" dirty="0" smtClean="0">
              <a:solidFill>
                <a:schemeClr val="tx1"/>
              </a:solidFill>
            </a:endParaRPr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5"/>
          <a:stretch/>
        </p:blipFill>
        <p:spPr bwMode="auto">
          <a:xfrm>
            <a:off x="7019291" y="3789040"/>
            <a:ext cx="2130641" cy="150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076" y="1700808"/>
            <a:ext cx="2281436" cy="171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766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2743945"/>
          </a:xfrm>
        </p:spPr>
        <p:txBody>
          <a:bodyPr>
            <a:normAutofit/>
          </a:bodyPr>
          <a:lstStyle/>
          <a:p>
            <a:r>
              <a:rPr lang="sk-SK" sz="5400" dirty="0" smtClean="0"/>
              <a:t>Aké budú administratívne podmienky výziev</a:t>
            </a:r>
            <a:endParaRPr lang="sk-SK" sz="54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662908" y="4293096"/>
            <a:ext cx="5712179" cy="1524000"/>
          </a:xfrm>
        </p:spPr>
        <p:txBody>
          <a:bodyPr>
            <a:normAutofit/>
          </a:bodyPr>
          <a:lstStyle/>
          <a:p>
            <a:r>
              <a:rPr lang="sk-SK" dirty="0"/>
              <a:t>Výzvy OP EVS, smerované na MNO</a:t>
            </a:r>
          </a:p>
          <a:p>
            <a:r>
              <a:rPr lang="sk-SK" dirty="0"/>
              <a:t>Máj </a:t>
            </a:r>
            <a:r>
              <a:rPr lang="sk-SK" dirty="0" smtClean="0"/>
              <a:t>2017</a:t>
            </a:r>
          </a:p>
          <a:p>
            <a:endParaRPr lang="sk-SK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155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79178" y="1772816"/>
            <a:ext cx="8229600" cy="1600200"/>
          </a:xfrm>
        </p:spPr>
        <p:txBody>
          <a:bodyPr>
            <a:normAutofit/>
          </a:bodyPr>
          <a:lstStyle/>
          <a:p>
            <a:r>
              <a:rPr lang="sk-SK" dirty="0" smtClean="0"/>
              <a:t>Žiadosť o NFP a implementácia projektu</a:t>
            </a:r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589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ITMS 2014+</a:t>
            </a:r>
          </a:p>
          <a:p>
            <a:pPr marL="0" indent="0">
              <a:buNone/>
            </a:pPr>
            <a:r>
              <a:rPr lang="sk-SK" dirty="0">
                <a:hlinkClick r:id="rId3"/>
              </a:rPr>
              <a:t>https://www.itms2014.sk</a:t>
            </a:r>
            <a:r>
              <a:rPr lang="sk-SK" dirty="0" smtClean="0">
                <a:hlinkClick r:id="rId3"/>
              </a:rPr>
              <a:t>/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1579"/>
            <a:ext cx="6281472" cy="341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2014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k-SK" sz="4400" b="1" dirty="0">
                <a:solidFill>
                  <a:srgbClr val="C00000"/>
                </a:solidFill>
              </a:rPr>
              <a:t>ITMS 2014+</a:t>
            </a:r>
          </a:p>
          <a:p>
            <a:pPr marL="0" indent="0">
              <a:buNone/>
            </a:pPr>
            <a:endParaRPr lang="sk-SK" b="1" dirty="0"/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Na registráciu si pripravte údaje:</a:t>
            </a:r>
          </a:p>
          <a:p>
            <a:r>
              <a:rPr lang="sk-SK" dirty="0">
                <a:solidFill>
                  <a:schemeClr val="tx1"/>
                </a:solidFill>
              </a:rPr>
              <a:t>Názov </a:t>
            </a:r>
            <a:r>
              <a:rPr lang="sk-SK" dirty="0" smtClean="0">
                <a:solidFill>
                  <a:schemeClr val="tx1"/>
                </a:solidFill>
              </a:rPr>
              <a:t>organizácie 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Adresa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Dátum založenia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Telefón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Mail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IČO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DIČ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Či je </a:t>
            </a:r>
            <a:r>
              <a:rPr lang="sk-SK" dirty="0" smtClean="0">
                <a:solidFill>
                  <a:schemeClr val="tx1"/>
                </a:solidFill>
              </a:rPr>
              <a:t>organizácia </a:t>
            </a:r>
            <a:r>
              <a:rPr lang="sk-SK" dirty="0">
                <a:solidFill>
                  <a:schemeClr val="tx1"/>
                </a:solidFill>
              </a:rPr>
              <a:t>platcom </a:t>
            </a:r>
            <a:r>
              <a:rPr lang="sk-SK" dirty="0" smtClean="0">
                <a:solidFill>
                  <a:schemeClr val="tx1"/>
                </a:solidFill>
              </a:rPr>
              <a:t>DPH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Aké má </a:t>
            </a:r>
            <a:r>
              <a:rPr lang="sk-SK" dirty="0" smtClean="0">
                <a:solidFill>
                  <a:schemeClr val="tx1"/>
                </a:solidFill>
              </a:rPr>
              <a:t>organizácia účtovníctvo</a:t>
            </a:r>
            <a:r>
              <a:rPr lang="sk-SK" dirty="0">
                <a:solidFill>
                  <a:schemeClr val="tx1"/>
                </a:solidFill>
              </a:rPr>
              <a:t>: jednoduché/podvojné</a:t>
            </a:r>
          </a:p>
          <a:p>
            <a:r>
              <a:rPr lang="sk-SK" dirty="0">
                <a:solidFill>
                  <a:schemeClr val="tx1"/>
                </a:solidFill>
              </a:rPr>
              <a:t>SK </a:t>
            </a:r>
            <a:r>
              <a:rPr lang="sk-SK" dirty="0" smtClean="0">
                <a:solidFill>
                  <a:schemeClr val="tx1"/>
                </a:solidFill>
              </a:rPr>
              <a:t>NACE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Počet </a:t>
            </a:r>
            <a:r>
              <a:rPr lang="sk-SK" dirty="0" smtClean="0">
                <a:solidFill>
                  <a:schemeClr val="tx1"/>
                </a:solidFill>
              </a:rPr>
              <a:t>zamestnancov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Štatutárny zástupca / </a:t>
            </a:r>
            <a:r>
              <a:rPr lang="sk-SK" dirty="0" err="1" smtClean="0">
                <a:solidFill>
                  <a:schemeClr val="tx1"/>
                </a:solidFill>
              </a:rPr>
              <a:t>ovia</a:t>
            </a:r>
            <a:endParaRPr lang="sk-SK" dirty="0" smtClean="0">
              <a:solidFill>
                <a:schemeClr val="tx1"/>
              </a:solidFill>
            </a:endParaRP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Meno</a:t>
            </a: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Rodné číslo </a:t>
            </a: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Bydlisko </a:t>
            </a: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Telefón </a:t>
            </a: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Mail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Kto </a:t>
            </a:r>
            <a:r>
              <a:rPr lang="sk-SK" dirty="0">
                <a:solidFill>
                  <a:schemeClr val="tx1"/>
                </a:solidFill>
              </a:rPr>
              <a:t>bude komunikovať vo veci </a:t>
            </a:r>
            <a:r>
              <a:rPr lang="sk-SK" dirty="0" smtClean="0">
                <a:solidFill>
                  <a:schemeClr val="tx1"/>
                </a:solidFill>
              </a:rPr>
              <a:t>projektu</a:t>
            </a: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Meno</a:t>
            </a:r>
            <a:endParaRPr lang="sk-SK" dirty="0">
              <a:solidFill>
                <a:schemeClr val="tx1"/>
              </a:solidFill>
            </a:endParaRPr>
          </a:p>
          <a:p>
            <a:pPr lvl="1"/>
            <a:r>
              <a:rPr lang="sk-SK" dirty="0" smtClean="0">
                <a:solidFill>
                  <a:schemeClr val="tx1"/>
                </a:solidFill>
              </a:rPr>
              <a:t>Telefón</a:t>
            </a:r>
            <a:endParaRPr lang="sk-SK" dirty="0">
              <a:solidFill>
                <a:schemeClr val="tx1"/>
              </a:solidFill>
            </a:endParaRPr>
          </a:p>
          <a:p>
            <a:pPr lvl="1"/>
            <a:r>
              <a:rPr lang="sk-SK" dirty="0">
                <a:solidFill>
                  <a:schemeClr val="tx1"/>
                </a:solidFill>
              </a:rPr>
              <a:t>Mail na ktorý budú chodiť všetky </a:t>
            </a:r>
            <a:r>
              <a:rPr lang="sk-SK" dirty="0" smtClean="0">
                <a:solidFill>
                  <a:schemeClr val="tx1"/>
                </a:solidFill>
              </a:rPr>
              <a:t>zmeny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 smtClean="0"/>
          </a:p>
          <a:p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1814749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Výzva</a:t>
            </a:r>
            <a:r>
              <a:rPr lang="sk-SK" dirty="0" smtClean="0"/>
              <a:t> 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Na čo si treba dať pozor – podľa výzvy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Formulár výzvy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Príručka </a:t>
            </a:r>
            <a:r>
              <a:rPr lang="sk-SK" dirty="0">
                <a:solidFill>
                  <a:schemeClr val="tx1"/>
                </a:solidFill>
              </a:rPr>
              <a:t>pre </a:t>
            </a:r>
            <a:r>
              <a:rPr lang="sk-SK" dirty="0" smtClean="0">
                <a:solidFill>
                  <a:schemeClr val="tx1"/>
                </a:solidFill>
              </a:rPr>
              <a:t>žiadateľa – podľa výzvy </a:t>
            </a:r>
            <a:endParaRPr lang="sk-SK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>
                <a:solidFill>
                  <a:schemeClr val="tx1"/>
                </a:solidFill>
              </a:rPr>
              <a:t>Formulár ŽoNFP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05676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dirty="0" smtClean="0"/>
              <a:t> 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628800"/>
            <a:ext cx="4560133" cy="424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37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1557338"/>
            <a:ext cx="6964363" cy="1201737"/>
          </a:xfrm>
        </p:spPr>
        <p:txBody>
          <a:bodyPr/>
          <a:lstStyle/>
          <a:p>
            <a:r>
              <a:rPr lang="sk-SK" dirty="0" smtClean="0"/>
              <a:t>Vaše nápady</a:t>
            </a:r>
            <a:endParaRPr lang="sk-SK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3140968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800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79178" y="177281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dirty="0">
                <a:solidFill>
                  <a:schemeClr val="tx1"/>
                </a:solidFill>
              </a:rPr>
              <a:t>Zadefinujte </a:t>
            </a:r>
            <a:r>
              <a:rPr lang="sk-SK" dirty="0" smtClean="0">
                <a:solidFill>
                  <a:schemeClr val="tx1"/>
                </a:solidFill>
              </a:rPr>
              <a:t>potrebu – </a:t>
            </a:r>
            <a:r>
              <a:rPr lang="sk-SK" b="1" dirty="0" smtClean="0">
                <a:solidFill>
                  <a:schemeClr val="tx1"/>
                </a:solidFill>
              </a:rPr>
              <a:t>popis východiskovej situácie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Kto má problém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Kde sú tí ľudia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Kedy sa problém objavil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Ako sa problém podľa vás prejavuje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Prečo sa objavil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Aký dôkaz na existenciu problému máte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Čo v prípade neriešenia problému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Prečo s tým pohnete práve vy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Formulujte problém 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03717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dirty="0">
                <a:solidFill>
                  <a:schemeClr val="tx1"/>
                </a:solidFill>
              </a:rPr>
              <a:t>Zadefinujte </a:t>
            </a:r>
            <a:r>
              <a:rPr lang="sk-SK" dirty="0" smtClean="0">
                <a:solidFill>
                  <a:schemeClr val="tx1"/>
                </a:solidFill>
              </a:rPr>
              <a:t>potrebu – </a:t>
            </a:r>
            <a:r>
              <a:rPr lang="sk-SK" b="1" dirty="0" smtClean="0">
                <a:solidFill>
                  <a:schemeClr val="tx1"/>
                </a:solidFill>
              </a:rPr>
              <a:t>popis východiskovej situácie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Strom problémov</a:t>
            </a:r>
          </a:p>
          <a:p>
            <a:pPr marL="0" indent="0"/>
            <a:endParaRPr lang="sk-SK" dirty="0" smtClean="0"/>
          </a:p>
          <a:p>
            <a:pPr marL="0" indent="0"/>
            <a:endParaRPr lang="sk-SK" dirty="0" smtClean="0"/>
          </a:p>
          <a:p>
            <a:pPr marL="0" indent="0"/>
            <a:endParaRPr lang="sk-SK" dirty="0" smtClean="0"/>
          </a:p>
          <a:p>
            <a:pPr marL="0" indent="0"/>
            <a:endParaRPr lang="sk-SK" dirty="0" smtClean="0"/>
          </a:p>
          <a:p>
            <a:pPr marL="0" indent="0"/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164334"/>
            <a:ext cx="5192226" cy="27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3717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63145"/>
          </a:xfrm>
        </p:spPr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Štruktúra cieľov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Cieľ projektu (spozitívnite problém)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Špecifické ciele (spozitívnite príčiny) 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U koho chceme túto zmenu dosiahnuť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Merateľné ukazovatele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Čas potrebný na dosiahnutie zmeny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Metóda zberu údajov – monitoring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b="1" dirty="0" smtClean="0">
                <a:solidFill>
                  <a:schemeClr val="tx1"/>
                </a:solidFill>
              </a:rPr>
              <a:t>Skontrolujte či vaše ciele zapadajú pod cieľ výzvy 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256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Štruktúra cieľov</a:t>
            </a:r>
          </a:p>
          <a:p>
            <a:pPr marL="0" indent="0"/>
            <a:r>
              <a:rPr lang="sk-SK" dirty="0" smtClean="0">
                <a:solidFill>
                  <a:schemeClr val="tx1"/>
                </a:solidFill>
              </a:rPr>
              <a:t> Strom cieľov</a:t>
            </a:r>
          </a:p>
          <a:p>
            <a:pPr marL="0" indent="0"/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08920"/>
            <a:ext cx="5306169" cy="259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256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</a:t>
            </a:r>
            <a:r>
              <a:rPr lang="sk-SK" dirty="0" smtClean="0">
                <a:solidFill>
                  <a:schemeClr val="tx1"/>
                </a:solidFill>
              </a:rPr>
              <a:t>Ukazovatele – podľa výzvy</a:t>
            </a:r>
          </a:p>
          <a:p>
            <a:pPr marL="0" indent="0">
              <a:buNone/>
            </a:pPr>
            <a:endParaRPr lang="sk-SK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315840"/>
              </p:ext>
            </p:extLst>
          </p:nvPr>
        </p:nvGraphicFramePr>
        <p:xfrm>
          <a:off x="611560" y="2132856"/>
          <a:ext cx="8208913" cy="3914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7385"/>
                <a:gridCol w="4397352"/>
                <a:gridCol w="1584176"/>
              </a:tblGrid>
              <a:tr h="139040">
                <a:tc>
                  <a:txBody>
                    <a:bodyPr/>
                    <a:lstStyle/>
                    <a:p>
                      <a:r>
                        <a:rPr lang="sk-SK" dirty="0" smtClean="0"/>
                        <a:t>Ukazovateľ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Definícia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Čas plnenia</a:t>
                      </a:r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koncepčných, analytických a metodických </a:t>
                      </a:r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materiálov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Celkový počet koncepčných, analytických a metodických materiálov vypracovaných prostredníctvom zrealizovaných projektov.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</a:p>
                  </a:txBody>
                  <a:tcPr marL="44450" marR="444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zrealizovaných hodnotení, analýz a štúdií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všetkých zrealizovaných  materiálov (napr. hodnotenia, štúdie, posudky, analýzy a pod.) Ukazovateľ sleduje oblasť hodnotení, štúdii, posudkov, analýz a pod. vypracovaných v rámci OP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 dňu ukončenia aktivity</a:t>
                      </a:r>
                    </a:p>
                  </a:txBody>
                  <a:tcPr marL="44450" marR="4445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dirty="0">
                          <a:effectLst/>
                        </a:rPr>
                        <a:t>Počet zrealizovaných informačných aktivít</a:t>
                      </a:r>
                      <a:endParaRPr lang="sk-SK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244" marR="202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Celkový počet informačných aktivít zrealizovaných prostredníctvom projektov.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Informačnou aktivitou sa rozumie najmä: konferencia, školenie, seminár, workshop, </a:t>
                      </a:r>
                      <a:r>
                        <a:rPr lang="sk-SK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infodeň</a:t>
                      </a: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veľtrh, výstava, TV/rozhlasový spot, inzercia na internete, inzercia v tlači, publikácia, </a:t>
                      </a:r>
                      <a:r>
                        <a:rPr lang="sk-SK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webstránka</a:t>
                      </a: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prieskum verejnej mienky a iné aktivity zamerané na informovanie cieľových skupín.</a:t>
                      </a:r>
                    </a:p>
                  </a:txBody>
                  <a:tcPr marL="20244" marR="20244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  <a:endParaRPr lang="sk-SK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027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</a:t>
            </a:r>
            <a:r>
              <a:rPr lang="sk-SK" dirty="0" smtClean="0">
                <a:solidFill>
                  <a:schemeClr val="tx1"/>
                </a:solidFill>
              </a:rPr>
              <a:t>Ukazovatele – podľa výzvy</a:t>
            </a:r>
          </a:p>
          <a:p>
            <a:pPr marL="0" indent="0">
              <a:buNone/>
            </a:pPr>
            <a:endParaRPr lang="sk-SK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223331"/>
              </p:ext>
            </p:extLst>
          </p:nvPr>
        </p:nvGraphicFramePr>
        <p:xfrm>
          <a:off x="611560" y="2132856"/>
          <a:ext cx="8208913" cy="3629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7385"/>
                <a:gridCol w="4397352"/>
                <a:gridCol w="1584176"/>
              </a:tblGrid>
              <a:tr h="360040">
                <a:tc>
                  <a:txBody>
                    <a:bodyPr/>
                    <a:lstStyle/>
                    <a:p>
                      <a:r>
                        <a:rPr lang="sk-SK" dirty="0" smtClean="0"/>
                        <a:t>Ukazovateľ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Definícia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Čas plnenia</a:t>
                      </a:r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zanalyzovaných legislatívnych noriem, metodických pokynov a </a:t>
                      </a:r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usmernení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legislatívnych noriem, metodických pokynov a usmernení, ktoré sú zanalyzované v rámci aktivít projektu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</a:p>
                  </a:txBody>
                  <a:tcPr marL="44450" marR="4445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navrhnutých opatrení zameraných na zefektívnenie </a:t>
                      </a:r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VS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navrhnutých opatrení zameraných  na zefektívnenie VS.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Opatrenie - konkrétny návrh na zmenu predložený zodpovednému subjektu na zefektívnenie </a:t>
                      </a:r>
                      <a:r>
                        <a:rPr lang="sk-SK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vejenej</a:t>
                      </a: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politiky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</a:p>
                  </a:txBody>
                  <a:tcPr marL="44450" marR="4445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návrhov na legislatívne zmeny za účelom zefektívnenia VS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návrhov na legislatívne zmeny za účelom zefektívnenia VS- vo forme návrhu legislatívnej zmeny, odporúčania na zmenu legislatívy (na všetkých úrovniach) alebo zverejnenia predbežnej informácie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  <a:endParaRPr lang="sk-SK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17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</a:t>
            </a:r>
            <a:r>
              <a:rPr lang="sk-SK" dirty="0" smtClean="0">
                <a:solidFill>
                  <a:schemeClr val="tx1"/>
                </a:solidFill>
              </a:rPr>
              <a:t>Ukazovatele – podľa výzvy</a:t>
            </a:r>
          </a:p>
          <a:p>
            <a:pPr marL="0" indent="0">
              <a:buNone/>
            </a:pPr>
            <a:endParaRPr lang="sk-SK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01000"/>
              </p:ext>
            </p:extLst>
          </p:nvPr>
        </p:nvGraphicFramePr>
        <p:xfrm>
          <a:off x="611560" y="2132856"/>
          <a:ext cx="8208913" cy="2427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7385"/>
                <a:gridCol w="4397352"/>
                <a:gridCol w="1584176"/>
              </a:tblGrid>
              <a:tr h="360040">
                <a:tc>
                  <a:txBody>
                    <a:bodyPr/>
                    <a:lstStyle/>
                    <a:p>
                      <a:r>
                        <a:rPr lang="sk-SK" dirty="0" smtClean="0"/>
                        <a:t>Ukazovateľ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Definícia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Čas plnenia</a:t>
                      </a:r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novovzniknutých platforiem zameraných na zvyšovanie kvality verejných </a:t>
                      </a:r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politík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nových platforiem (tematických zoskupení MNO, príp. aj jej partnerov), ktoré vznikli za účelom zvyšovania kvality verejných politík.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</a:p>
                  </a:txBody>
                  <a:tcPr marL="44450" marR="4445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vytvorených </a:t>
                      </a:r>
                      <a:r>
                        <a:rPr lang="sk-SK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multisektorových</a:t>
                      </a:r>
                      <a:r>
                        <a:rPr lang="sk-SK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partnerstiev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partnerstiev, ktoré sú tvorené zástupcami minimálne dvoch rôznych sektorov (MNO, štátna správa, samospráva, súkromný podnikateľský sektor).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Koniec realizácie projektu</a:t>
                      </a: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984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Plán aktivít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Rozpracujte aktivity – </a:t>
            </a:r>
            <a:r>
              <a:rPr lang="sk-SK" b="1" dirty="0" smtClean="0">
                <a:solidFill>
                  <a:schemeClr val="tx1"/>
                </a:solidFill>
              </a:rPr>
              <a:t>čo potrebujete urobiť </a:t>
            </a:r>
            <a:r>
              <a:rPr lang="sk-SK" dirty="0" smtClean="0">
                <a:solidFill>
                  <a:schemeClr val="tx1"/>
                </a:solidFill>
              </a:rPr>
              <a:t>aby plánované zmeny nastali. Aktivity šite na mieru cieľovej skupiny.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Čas</a:t>
            </a:r>
            <a:r>
              <a:rPr lang="sk-SK" dirty="0" smtClean="0">
                <a:solidFill>
                  <a:schemeClr val="tx1"/>
                </a:solidFill>
              </a:rPr>
              <a:t> potrebný na ich realizáciu.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Potrebné zdroje </a:t>
            </a:r>
            <a:r>
              <a:rPr lang="sk-SK" dirty="0" smtClean="0">
                <a:solidFill>
                  <a:schemeClr val="tx1"/>
                </a:solidFill>
              </a:rPr>
              <a:t>– ľudia, materiál, technika, cestovné a pod.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1384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Plán aktivít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Uzavretie </a:t>
            </a:r>
            <a:r>
              <a:rPr lang="sk-SK" dirty="0">
                <a:solidFill>
                  <a:schemeClr val="tx1"/>
                </a:solidFill>
              </a:rPr>
              <a:t>1 hodnotiaceho kola: 21. 08. 2017 </a:t>
            </a:r>
          </a:p>
          <a:p>
            <a:r>
              <a:rPr lang="sk-SK" dirty="0">
                <a:solidFill>
                  <a:schemeClr val="tx1"/>
                </a:solidFill>
              </a:rPr>
              <a:t>Uzavretie 2 hodnotiaceho kola: 19. 02. 2018 </a:t>
            </a:r>
          </a:p>
          <a:p>
            <a:r>
              <a:rPr lang="sk-SK" dirty="0">
                <a:solidFill>
                  <a:schemeClr val="tx1"/>
                </a:solidFill>
              </a:rPr>
              <a:t>Uzavretie 3 hodnotiaceho kola: 20. 08. 2018 </a:t>
            </a:r>
            <a:r>
              <a:rPr lang="sk-SK" dirty="0"/>
              <a:t>	</a:t>
            </a: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Trvanie projektu:</a:t>
            </a:r>
          </a:p>
          <a:p>
            <a:r>
              <a:rPr lang="sk-SK" b="1" dirty="0" smtClean="0">
                <a:solidFill>
                  <a:schemeClr val="tx1"/>
                </a:solidFill>
              </a:rPr>
              <a:t>Maximálne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v rozsahu </a:t>
            </a:r>
            <a:r>
              <a:rPr lang="sk-SK" b="1" dirty="0">
                <a:solidFill>
                  <a:schemeClr val="tx1"/>
                </a:solidFill>
              </a:rPr>
              <a:t>24 mesiacov </a:t>
            </a:r>
            <a:r>
              <a:rPr lang="sk-SK" dirty="0">
                <a:solidFill>
                  <a:schemeClr val="tx1"/>
                </a:solidFill>
              </a:rPr>
              <a:t>pre realizáciu hlavných </a:t>
            </a:r>
            <a:r>
              <a:rPr lang="sk-SK" dirty="0" smtClean="0">
                <a:solidFill>
                  <a:schemeClr val="tx1"/>
                </a:solidFill>
              </a:rPr>
              <a:t>aktivít + </a:t>
            </a:r>
            <a:r>
              <a:rPr lang="sk-SK" b="1" dirty="0" smtClean="0">
                <a:solidFill>
                  <a:schemeClr val="tx1"/>
                </a:solidFill>
              </a:rPr>
              <a:t>3 </a:t>
            </a:r>
            <a:r>
              <a:rPr lang="sk-SK" b="1" dirty="0">
                <a:solidFill>
                  <a:schemeClr val="tx1"/>
                </a:solidFill>
              </a:rPr>
              <a:t>mesiace </a:t>
            </a:r>
            <a:r>
              <a:rPr lang="sk-SK" dirty="0">
                <a:solidFill>
                  <a:schemeClr val="tx1"/>
                </a:solidFill>
              </a:rPr>
              <a:t>na a</a:t>
            </a:r>
            <a:r>
              <a:rPr lang="sk-SK" dirty="0" smtClean="0">
                <a:solidFill>
                  <a:schemeClr val="tx1"/>
                </a:solidFill>
              </a:rPr>
              <a:t>dministratívne </a:t>
            </a:r>
            <a:r>
              <a:rPr lang="sk-SK" dirty="0">
                <a:solidFill>
                  <a:schemeClr val="tx1"/>
                </a:solidFill>
              </a:rPr>
              <a:t>a finančné ukončenie projektu. </a:t>
            </a:r>
          </a:p>
          <a:p>
            <a:r>
              <a:rPr lang="sk-SK" b="1" dirty="0">
                <a:solidFill>
                  <a:schemeClr val="tx1"/>
                </a:solidFill>
              </a:rPr>
              <a:t>Celková dĺžka </a:t>
            </a:r>
            <a:r>
              <a:rPr lang="sk-SK" dirty="0">
                <a:solidFill>
                  <a:schemeClr val="tx1"/>
                </a:solidFill>
              </a:rPr>
              <a:t>realizácie oprávnených aktivít projektu môže dosiahnuť potom maximálne </a:t>
            </a:r>
            <a:r>
              <a:rPr lang="sk-SK" b="1" dirty="0">
                <a:solidFill>
                  <a:schemeClr val="tx1"/>
                </a:solidFill>
              </a:rPr>
              <a:t>27 mesiacov</a:t>
            </a:r>
            <a:r>
              <a:rPr lang="sk-SK" dirty="0">
                <a:solidFill>
                  <a:schemeClr val="tx1"/>
                </a:solidFill>
              </a:rPr>
              <a:t>. 	</a:t>
            </a:r>
            <a:endParaRPr lang="sk-SK" dirty="0" smtClean="0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sk-SK" dirty="0">
                <a:solidFill>
                  <a:schemeClr val="tx1"/>
                </a:solidFill>
              </a:rPr>
              <a:t>Maximálna dĺžka realizácie projektu: 36 mesiacov </a:t>
            </a: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85761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Plán aktivít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Rozpracujte aktivity – </a:t>
            </a:r>
            <a:r>
              <a:rPr lang="sk-SK" b="1" dirty="0" smtClean="0">
                <a:solidFill>
                  <a:schemeClr val="tx1"/>
                </a:solidFill>
              </a:rPr>
              <a:t>čo potrebujete urobiť </a:t>
            </a:r>
            <a:r>
              <a:rPr lang="sk-SK" dirty="0" smtClean="0">
                <a:solidFill>
                  <a:schemeClr val="tx1"/>
                </a:solidFill>
              </a:rPr>
              <a:t>aby plánované zmeny nastali. Aktivity šite na mieru cieľovej skupiny.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Čas</a:t>
            </a:r>
            <a:r>
              <a:rPr lang="sk-SK" dirty="0" smtClean="0">
                <a:solidFill>
                  <a:schemeClr val="tx1"/>
                </a:solidFill>
              </a:rPr>
              <a:t> potrebný na ich realizáciu.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Potrebné zdroje </a:t>
            </a:r>
            <a:r>
              <a:rPr lang="sk-SK" dirty="0" smtClean="0">
                <a:solidFill>
                  <a:schemeClr val="tx1"/>
                </a:solidFill>
              </a:rPr>
              <a:t>– ľudia, materiál, technika, cestovné a pod.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85761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360" y="3789040"/>
            <a:ext cx="2974640" cy="195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1051926" y="1052736"/>
            <a:ext cx="6196013" cy="3603625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sk-SK" sz="2200" b="1" dirty="0">
                <a:solidFill>
                  <a:schemeClr val="tx1"/>
                </a:solidFill>
              </a:rPr>
              <a:t>Zavedenie systému riadenia kvality pri implementácii stratégie celoživotného vzdelávania </a:t>
            </a:r>
            <a:r>
              <a:rPr lang="sk-SK" sz="2200" dirty="0" smtClean="0">
                <a:solidFill>
                  <a:schemeClr val="tx1"/>
                </a:solidFill>
              </a:rPr>
              <a:t>(národná úroveň</a:t>
            </a:r>
            <a:r>
              <a:rPr lang="sk-SK" sz="2200" dirty="0">
                <a:solidFill>
                  <a:schemeClr val="tx1"/>
                </a:solidFill>
              </a:rPr>
              <a:t>)</a:t>
            </a:r>
          </a:p>
          <a:p>
            <a:pPr lvl="1"/>
            <a:endParaRPr lang="sk-SK" sz="2200" dirty="0" smtClean="0">
              <a:solidFill>
                <a:schemeClr val="tx1"/>
              </a:solidFill>
            </a:endParaRP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Analýza </a:t>
            </a:r>
            <a:r>
              <a:rPr lang="sk-SK" sz="2200" dirty="0">
                <a:solidFill>
                  <a:schemeClr val="tx1"/>
                </a:solidFill>
              </a:rPr>
              <a:t>súčasného </a:t>
            </a:r>
            <a:r>
              <a:rPr lang="sk-SK" sz="2200" dirty="0" smtClean="0">
                <a:solidFill>
                  <a:schemeClr val="tx1"/>
                </a:solidFill>
              </a:rPr>
              <a:t>stavu; </a:t>
            </a: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Audit pripravenosti MNO na tvorbu a implementáciu stratégie; </a:t>
            </a:r>
            <a:endParaRPr lang="sk-SK" sz="2200" dirty="0">
              <a:solidFill>
                <a:schemeClr val="tx1"/>
              </a:solidFill>
            </a:endParaRP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Analýza partnerov;</a:t>
            </a: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Identifikácia bariér;</a:t>
            </a: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Návrhy na zlepšenie.</a:t>
            </a:r>
            <a:endParaRPr lang="sk-SK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365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- </a:t>
            </a:r>
            <a:r>
              <a:rPr lang="sk-SK" b="1" dirty="0" smtClean="0">
                <a:solidFill>
                  <a:schemeClr val="tx1"/>
                </a:solidFill>
              </a:rPr>
              <a:t>Projekt a ŽoNFP - </a:t>
            </a:r>
            <a:r>
              <a:rPr lang="sk-SK" dirty="0" smtClean="0">
                <a:solidFill>
                  <a:schemeClr val="tx1"/>
                </a:solidFill>
              </a:rPr>
              <a:t>tabuľka 7</a:t>
            </a:r>
          </a:p>
          <a:p>
            <a:pPr marL="0" indent="0">
              <a:buNone/>
            </a:pPr>
            <a:endParaRPr lang="sk-SK" b="1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05543"/>
            <a:ext cx="7344816" cy="470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763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– </a:t>
            </a:r>
            <a:r>
              <a:rPr lang="sk-SK" b="1" dirty="0" smtClean="0">
                <a:solidFill>
                  <a:schemeClr val="tx1"/>
                </a:solidFill>
              </a:rPr>
              <a:t>Opis </a:t>
            </a:r>
          </a:p>
          <a:p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b="1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153457"/>
              </p:ext>
            </p:extLst>
          </p:nvPr>
        </p:nvGraphicFramePr>
        <p:xfrm>
          <a:off x="755576" y="2204864"/>
          <a:ext cx="763284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5688632"/>
              </a:tblGrid>
              <a:tr h="139040">
                <a:tc gridSpan="2">
                  <a:txBody>
                    <a:bodyPr/>
                    <a:lstStyle/>
                    <a:p>
                      <a:r>
                        <a:rPr lang="sk-SK" sz="1800" dirty="0" smtClean="0">
                          <a:solidFill>
                            <a:schemeClr val="tx1"/>
                          </a:solidFill>
                          <a:effectLst/>
                        </a:rPr>
                        <a:t>Podrobný popis aktivity (pre každú aktivitu vyplňte osobitnú tabuľku)</a:t>
                      </a:r>
                      <a:endParaRPr lang="sk-S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Názov aktivity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Žiadateľ o NFP uvedie názov aktivity v súlade s názvom v žiadosti o NFP. 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>
                          <a:solidFill>
                            <a:schemeClr val="tx1"/>
                          </a:solidFill>
                          <a:effectLst/>
                        </a:rPr>
                        <a:t> Popis aktivity</a:t>
                      </a:r>
                      <a:endParaRPr lang="sk-SK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Žiadateľ o NFP uvedie a primerane opíše: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aké činnosti sa budú realizovať v rámci danej aktivity v súlade s podmienkami oprávnenosti vo výzve/vyzvaní,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účel, kvôli ktorému je aktivita realizovaná;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previazanosť aktivity na iné aktivity,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 predpokladané riziká realizácie aktivity,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 </a:t>
                      </a:r>
                      <a:r>
                        <a:rPr lang="sk-SK" sz="1400" u="sng" dirty="0">
                          <a:solidFill>
                            <a:schemeClr val="tx1"/>
                          </a:solidFill>
                          <a:effectLst/>
                        </a:rPr>
                        <a:t>metóda</a:t>
                      </a: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 – spôsob a postup, akým bude aktivita realizovaná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- hlavné medzníky v rámci realizácie aktivity, ktoré indikujú správnu a efektívnu realizáciu jednotlivých činností v rámci danej aktivity. V prípade využitia zjednodušeného vykazovania výdavkov formou paušálnej sadzby žiadateľ uvedie osobitne obdobie trvania odborných činností na aktivite a osobitne obdobie trvania činností riadiaceho personálu.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2738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C00000"/>
                </a:solidFill>
              </a:rPr>
              <a:t>Projekt – </a:t>
            </a:r>
            <a:r>
              <a:rPr lang="sk-SK" b="1" dirty="0" smtClean="0">
                <a:solidFill>
                  <a:schemeClr val="tx1"/>
                </a:solidFill>
              </a:rPr>
              <a:t>Opis </a:t>
            </a:r>
          </a:p>
          <a:p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b="1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153703"/>
              </p:ext>
            </p:extLst>
          </p:nvPr>
        </p:nvGraphicFramePr>
        <p:xfrm>
          <a:off x="827585" y="2204864"/>
          <a:ext cx="756084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5688632"/>
              </a:tblGrid>
              <a:tr h="139040">
                <a:tc gridSpan="2">
                  <a:txBody>
                    <a:bodyPr/>
                    <a:lstStyle/>
                    <a:p>
                      <a:r>
                        <a:rPr lang="sk-SK" sz="1800" dirty="0" smtClean="0">
                          <a:solidFill>
                            <a:schemeClr val="tx1"/>
                          </a:solidFill>
                          <a:effectLst/>
                        </a:rPr>
                        <a:t>Podrobný popis aktivity (pre každú aktivitu vyplňte osobitnú tabuľku)</a:t>
                      </a:r>
                      <a:endParaRPr lang="sk-S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Cieľová skupina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Žiadateľ o NFP bližšie identifikuje cieľovú skupinu, ktorá bude priamo zapojená do realizácie aktivity a ktorá bude priamo profitovať z realizácie navrhovanej aktivity</a:t>
                      </a:r>
                      <a:r>
                        <a:rPr lang="sk-SK" sz="1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Výstupy aktivity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 Žiadateľ o NFP špecifikuje a definuje konkrétne výstupy aktivity z hľadiska obsahu, formy a veľkosti.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sk-SK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442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Rozpočet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Personálne výdavky – pracovná zmluva, </a:t>
            </a:r>
            <a:r>
              <a:rPr lang="sk-SK" dirty="0" err="1" smtClean="0">
                <a:solidFill>
                  <a:schemeClr val="tx1"/>
                </a:solidFill>
              </a:rPr>
              <a:t>DoVP</a:t>
            </a:r>
            <a:r>
              <a:rPr lang="sk-SK" dirty="0" smtClean="0">
                <a:solidFill>
                  <a:schemeClr val="tx1"/>
                </a:solidFill>
              </a:rPr>
              <a:t>, </a:t>
            </a:r>
            <a:r>
              <a:rPr lang="sk-SK" dirty="0" err="1" smtClean="0">
                <a:solidFill>
                  <a:schemeClr val="tx1"/>
                </a:solidFill>
              </a:rPr>
              <a:t>DoPČ</a:t>
            </a: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Na preukázanie personálnych výdavkov sú potrebné: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- </a:t>
            </a:r>
            <a:r>
              <a:rPr lang="sk-SK" dirty="0">
                <a:solidFill>
                  <a:schemeClr val="tx1"/>
                </a:solidFill>
              </a:rPr>
              <a:t>analýza mzdovej politiky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- kvalifikačné </a:t>
            </a:r>
            <a:r>
              <a:rPr lang="sk-SK" dirty="0" smtClean="0">
                <a:solidFill>
                  <a:schemeClr val="tx1"/>
                </a:solidFill>
              </a:rPr>
              <a:t>a odborné kapacity </a:t>
            </a:r>
            <a:r>
              <a:rPr lang="sk-SK" dirty="0" smtClean="0">
                <a:solidFill>
                  <a:schemeClr val="tx1"/>
                </a:solidFill>
              </a:rPr>
              <a:t>pracovníkov</a:t>
            </a: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Podiel partnera na rozpočte: 15 - 45% z rozpočtu, ak ich viac, max. 60% z rozpočtu. </a:t>
            </a: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Paušálne výdavky – 40% z personálnych výdavkov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- </a:t>
            </a:r>
            <a:r>
              <a:rPr lang="sk-SK" dirty="0">
                <a:solidFill>
                  <a:schemeClr val="tx1"/>
                </a:solidFill>
              </a:rPr>
              <a:t>ekonóm, právnik, manažér VO, manažér publicity, personalista technika</a:t>
            </a:r>
            <a:r>
              <a:rPr lang="sk-SK" dirty="0" smtClean="0">
                <a:solidFill>
                  <a:schemeClr val="tx1"/>
                </a:solidFill>
              </a:rPr>
              <a:t>, nájom, cestovné, občerstvenie, ......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529534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 - </a:t>
            </a:r>
            <a:r>
              <a:rPr lang="sk-SK" b="1" dirty="0" smtClean="0">
                <a:solidFill>
                  <a:schemeClr val="tx1"/>
                </a:solidFill>
              </a:rPr>
              <a:t>Rozpočet</a:t>
            </a:r>
          </a:p>
          <a:p>
            <a:endParaRPr lang="sk-SK" dirty="0" smtClean="0"/>
          </a:p>
          <a:p>
            <a:r>
              <a:rPr lang="sk-SK" b="1" dirty="0" smtClean="0">
                <a:solidFill>
                  <a:schemeClr val="tx1"/>
                </a:solidFill>
              </a:rPr>
              <a:t>Maximálna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výška príspevku – celkový oprávnený výdavok: </a:t>
            </a:r>
            <a:r>
              <a:rPr lang="sk-SK" b="1" dirty="0">
                <a:solidFill>
                  <a:schemeClr val="tx1"/>
                </a:solidFill>
              </a:rPr>
              <a:t>400 000,00 EUR</a:t>
            </a:r>
            <a:r>
              <a:rPr lang="sk-SK" dirty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	- </a:t>
            </a:r>
            <a:r>
              <a:rPr lang="sk-SK" dirty="0">
                <a:solidFill>
                  <a:schemeClr val="tx1"/>
                </a:solidFill>
              </a:rPr>
              <a:t>vlastný zdroj žiadateľa/partnera 20 000,00 EUR; </a:t>
            </a: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sk-SK" b="1" dirty="0" smtClean="0">
                <a:solidFill>
                  <a:schemeClr val="tx1"/>
                </a:solidFill>
              </a:rPr>
              <a:t>Minimálna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  <a:r>
              <a:rPr lang="sk-SK" dirty="0">
                <a:solidFill>
                  <a:schemeClr val="tx1"/>
                </a:solidFill>
              </a:rPr>
              <a:t>výška príspevku – celkový oprávnený výdavok: </a:t>
            </a:r>
            <a:r>
              <a:rPr lang="sk-SK" b="1" dirty="0">
                <a:solidFill>
                  <a:schemeClr val="tx1"/>
                </a:solidFill>
              </a:rPr>
              <a:t>100 000,00 EUR</a:t>
            </a:r>
            <a:r>
              <a:rPr lang="sk-SK" dirty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	- </a:t>
            </a:r>
            <a:r>
              <a:rPr lang="sk-SK" dirty="0">
                <a:solidFill>
                  <a:schemeClr val="tx1"/>
                </a:solidFill>
              </a:rPr>
              <a:t>vlastný zdroj žiadateľa/partnera 5 000,00 EUR </a:t>
            </a:r>
            <a:r>
              <a:rPr lang="sk-SK" dirty="0"/>
              <a:t>	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90508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- </a:t>
            </a:r>
            <a:r>
              <a:rPr lang="sk-SK" b="1" dirty="0" smtClean="0">
                <a:solidFill>
                  <a:schemeClr val="tx1"/>
                </a:solidFill>
              </a:rPr>
              <a:t>Rozpočet (Príloha č. 9)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112221"/>
              </p:ext>
            </p:extLst>
          </p:nvPr>
        </p:nvGraphicFramePr>
        <p:xfrm>
          <a:off x="897179" y="2276872"/>
          <a:ext cx="7419237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1005"/>
                <a:gridCol w="2088232"/>
              </a:tblGrid>
              <a:tr h="370840">
                <a:tc>
                  <a:txBody>
                    <a:bodyPr/>
                    <a:lstStyle/>
                    <a:p>
                      <a:r>
                        <a:rPr lang="sk-SK" dirty="0" smtClean="0"/>
                        <a:t>Pracovná pozícia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Limit – hodinová hrubá</a:t>
                      </a:r>
                      <a:r>
                        <a:rPr lang="sk-SK" baseline="0" dirty="0" smtClean="0"/>
                        <a:t> mzda</a:t>
                      </a:r>
                      <a:endParaRPr lang="sk-SK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Administratívny personál</a:t>
                      </a:r>
                    </a:p>
                    <a:p>
                      <a:pPr marL="0" algn="l" defTabSz="914400" rtl="0" eaLnBrk="1" latinLnBrk="0" hangingPunct="1"/>
                      <a:r>
                        <a:rPr lang="sk-SK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Asistent, </a:t>
                      </a:r>
                      <a:r>
                        <a:rPr lang="sk-SK" sz="1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účtovník, </a:t>
                      </a:r>
                      <a:r>
                        <a:rPr lang="sk-SK" sz="1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personalista</a:t>
                      </a:r>
                      <a:endParaRPr lang="sk-SK" sz="18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9,00 EUR</a:t>
                      </a:r>
                      <a:endParaRPr lang="sk-SK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b="1" dirty="0" smtClean="0">
                          <a:solidFill>
                            <a:schemeClr val="tx1"/>
                          </a:solidFill>
                        </a:rPr>
                        <a:t>Riadiaci personál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 smtClean="0">
                          <a:solidFill>
                            <a:schemeClr val="tx1"/>
                          </a:solidFill>
                        </a:rPr>
                        <a:t>Projektový manažér, finančný manažér, </a:t>
                      </a:r>
                      <a:r>
                        <a:rPr lang="sk-SK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manažér publicity, </a:t>
                      </a:r>
                      <a:r>
                        <a:rPr lang="sk-SK" dirty="0" smtClean="0">
                          <a:solidFill>
                            <a:schemeClr val="tx1"/>
                          </a:solidFill>
                        </a:rPr>
                        <a:t>manažér monitoringu, </a:t>
                      </a:r>
                      <a:r>
                        <a:rPr lang="sk-SK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manažér VO,</a:t>
                      </a:r>
                    </a:p>
                    <a:p>
                      <a:r>
                        <a:rPr lang="sk-SK" dirty="0" smtClean="0">
                          <a:solidFill>
                            <a:schemeClr val="tx1"/>
                          </a:solidFill>
                        </a:rPr>
                        <a:t>koordinátor, </a:t>
                      </a:r>
                      <a:r>
                        <a:rPr lang="sk-SK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právnik, </a:t>
                      </a:r>
                      <a:endParaRPr lang="sk-SK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12,00 EUR</a:t>
                      </a:r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b="1" dirty="0" smtClean="0">
                          <a:solidFill>
                            <a:schemeClr val="tx1"/>
                          </a:solidFill>
                        </a:rPr>
                        <a:t>Odborný personál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b="1" dirty="0" smtClean="0">
                          <a:solidFill>
                            <a:schemeClr val="tx1"/>
                          </a:solidFill>
                        </a:rPr>
                        <a:t>Odborník junior </a:t>
                      </a:r>
                      <a:r>
                        <a:rPr lang="sk-SK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sk-SK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k-SK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spracovateľ odborných podkladov, koordinátor odbornej pracovnej skupiny </a:t>
                      </a:r>
                      <a:r>
                        <a:rPr lang="sk-SK" b="0" dirty="0" smtClean="0">
                          <a:solidFill>
                            <a:schemeClr val="tx1"/>
                          </a:solidFill>
                        </a:rPr>
                        <a:t>(prax do 5 rokov)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15,00 EUR</a:t>
                      </a:r>
                      <a:endParaRPr lang="sk-S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652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- </a:t>
            </a:r>
            <a:r>
              <a:rPr lang="sk-SK" b="1" dirty="0" smtClean="0">
                <a:solidFill>
                  <a:schemeClr val="tx1"/>
                </a:solidFill>
              </a:rPr>
              <a:t>Rozpočet (Príloha č. 9)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462344"/>
              </p:ext>
            </p:extLst>
          </p:nvPr>
        </p:nvGraphicFramePr>
        <p:xfrm>
          <a:off x="897178" y="2276872"/>
          <a:ext cx="7419237" cy="421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022"/>
                <a:gridCol w="1944215"/>
              </a:tblGrid>
              <a:tr h="370840">
                <a:tc>
                  <a:txBody>
                    <a:bodyPr/>
                    <a:lstStyle/>
                    <a:p>
                      <a:r>
                        <a:rPr lang="sk-SK" dirty="0" smtClean="0"/>
                        <a:t>Pracovná pozícia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Limit – hodinová hrubá</a:t>
                      </a:r>
                      <a:r>
                        <a:rPr lang="sk-SK" baseline="0" dirty="0" smtClean="0"/>
                        <a:t> mzda</a:t>
                      </a:r>
                      <a:endParaRPr lang="sk-SK" dirty="0" smtClean="0"/>
                    </a:p>
                  </a:txBody>
                  <a:tcPr/>
                </a:tc>
              </a:tr>
              <a:tr h="1016104">
                <a:tc>
                  <a:txBody>
                    <a:bodyPr/>
                    <a:lstStyle/>
                    <a:p>
                      <a:r>
                        <a:rPr lang="sk-SK" b="1" dirty="0" smtClean="0"/>
                        <a:t>Odborník senior</a:t>
                      </a:r>
                      <a:r>
                        <a:rPr lang="sk-SK" dirty="0" smtClean="0"/>
                        <a:t> - </a:t>
                      </a: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špecialista v rámci koordinácie odborných pracovných skupín </a:t>
                      </a:r>
                      <a:r>
                        <a:rPr lang="sk-SK" dirty="0" smtClean="0"/>
                        <a:t>(prax viac ako 5 rokov)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25,00 EUR</a:t>
                      </a:r>
                      <a:endParaRPr lang="sk-S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k-SK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Expert 1 </a:t>
                      </a: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lektor /  školiteľ / konzultant / analytik / metodik samostatne vykonávajúci </a:t>
                      </a:r>
                      <a:r>
                        <a:rPr lang="sk-SK" dirty="0" smtClean="0"/>
                        <a:t>(prax viac ako 8 rokov)</a:t>
                      </a:r>
                    </a:p>
                    <a:p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výskumník alebo vedecký pracovník s akademickým titulom PhD. alebo </a:t>
                      </a:r>
                      <a:r>
                        <a:rPr lang="sk-SK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vedecko</a:t>
                      </a: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pedagogickou hodnosťou docent a praxou v požadovanom odbore s požadovanou kvalifikáciou minimálne 5 rokov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40,00 EUR</a:t>
                      </a:r>
                      <a:endParaRPr lang="sk-S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229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Projekt  - </a:t>
            </a:r>
            <a:r>
              <a:rPr lang="sk-SK" b="1" dirty="0" smtClean="0">
                <a:solidFill>
                  <a:schemeClr val="tx1"/>
                </a:solidFill>
              </a:rPr>
              <a:t>Rozpočet (Príloha č. 9)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605430"/>
              </p:ext>
            </p:extLst>
          </p:nvPr>
        </p:nvGraphicFramePr>
        <p:xfrm>
          <a:off x="897178" y="2276872"/>
          <a:ext cx="741923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022"/>
                <a:gridCol w="1944215"/>
              </a:tblGrid>
              <a:tr h="370840">
                <a:tc>
                  <a:txBody>
                    <a:bodyPr/>
                    <a:lstStyle/>
                    <a:p>
                      <a:r>
                        <a:rPr lang="sk-SK" dirty="0" smtClean="0"/>
                        <a:t>Pracovná pozícia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Limit – hodinová hrubá</a:t>
                      </a:r>
                      <a:r>
                        <a:rPr lang="sk-SK" baseline="0" dirty="0" smtClean="0"/>
                        <a:t> mzda</a:t>
                      </a:r>
                      <a:endParaRPr lang="sk-SK" dirty="0" smtClean="0"/>
                    </a:p>
                  </a:txBody>
                  <a:tcPr/>
                </a:tc>
              </a:tr>
              <a:tr h="1016104">
                <a:tc>
                  <a:txBody>
                    <a:bodyPr/>
                    <a:lstStyle/>
                    <a:p>
                      <a:r>
                        <a:rPr lang="sk-SK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Expert 2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líder v predmetnej oblasti (</a:t>
                      </a:r>
                      <a:r>
                        <a:rPr lang="sk-SK" dirty="0" smtClean="0"/>
                        <a:t>prax viac ako 15</a:t>
                      </a:r>
                      <a:r>
                        <a:rPr lang="sk-SK" baseline="0" dirty="0" smtClean="0"/>
                        <a:t> </a:t>
                      </a:r>
                      <a:r>
                        <a:rPr lang="sk-SK" dirty="0" smtClean="0"/>
                        <a:t>rokov)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výskumník alebo vedecký pracovník, s akademickým titulom PhD. alebo </a:t>
                      </a:r>
                      <a:r>
                        <a:rPr lang="sk-SK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vedecko</a:t>
                      </a: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pedagogickou hodnosťou docent a praxou v požadovanom odbore s požadovanou kvalifikáciou minimálne 10 rokov,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držiteľ špecializovaného oprávnenia (audítor, advokát, znalec, tlmočník alebo prekladateľ a podobne),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sk-SK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zahraničný expert.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 smtClean="0"/>
                        <a:t>60,00 EUR</a:t>
                      </a:r>
                      <a:endParaRPr lang="sk-S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7399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b="1" dirty="0" smtClean="0">
                <a:solidFill>
                  <a:srgbClr val="C00000"/>
                </a:solidFill>
              </a:rPr>
              <a:t>Zoznam príloh:</a:t>
            </a:r>
            <a:endParaRPr lang="sk-SK" sz="2000" dirty="0" smtClean="0">
              <a:solidFill>
                <a:srgbClr val="C00000"/>
              </a:solidFill>
            </a:endParaRPr>
          </a:p>
          <a:p>
            <a:pPr lvl="0"/>
            <a:r>
              <a:rPr lang="sk-SK" dirty="0" smtClean="0">
                <a:solidFill>
                  <a:schemeClr val="tx1"/>
                </a:solidFill>
              </a:rPr>
              <a:t>Stanovy </a:t>
            </a:r>
            <a:r>
              <a:rPr lang="sk-SK" dirty="0">
                <a:solidFill>
                  <a:schemeClr val="tx1"/>
                </a:solidFill>
              </a:rPr>
              <a:t>/ nadačná listina / zakladateľská </a:t>
            </a:r>
            <a:r>
              <a:rPr lang="sk-SK" dirty="0" smtClean="0">
                <a:solidFill>
                  <a:schemeClr val="tx1"/>
                </a:solidFill>
              </a:rPr>
              <a:t>listina</a:t>
            </a:r>
            <a:r>
              <a:rPr lang="sk-SK" sz="2000" dirty="0">
                <a:solidFill>
                  <a:schemeClr val="tx1"/>
                </a:solidFill>
              </a:rPr>
              <a:t> </a:t>
            </a:r>
            <a:r>
              <a:rPr lang="sk-SK" sz="2000" dirty="0" smtClean="0">
                <a:solidFill>
                  <a:schemeClr val="tx1"/>
                </a:solidFill>
              </a:rPr>
              <a:t>/ </a:t>
            </a:r>
            <a:r>
              <a:rPr lang="sk-SK" dirty="0" smtClean="0">
                <a:solidFill>
                  <a:schemeClr val="tx1"/>
                </a:solidFill>
              </a:rPr>
              <a:t>Výpis </a:t>
            </a:r>
            <a:r>
              <a:rPr lang="sk-SK" dirty="0">
                <a:solidFill>
                  <a:schemeClr val="tx1"/>
                </a:solidFill>
              </a:rPr>
              <a:t>z registra organizácií </a:t>
            </a:r>
            <a:endParaRPr lang="sk-SK" dirty="0" smtClean="0">
              <a:solidFill>
                <a:schemeClr val="tx1"/>
              </a:solidFill>
            </a:endParaRPr>
          </a:p>
          <a:p>
            <a:r>
              <a:rPr lang="sk-SK" sz="2000" dirty="0" smtClean="0">
                <a:solidFill>
                  <a:srgbClr val="C00000"/>
                </a:solidFill>
              </a:rPr>
              <a:t>činnosť </a:t>
            </a:r>
            <a:r>
              <a:rPr lang="sk-SK" sz="2000" dirty="0">
                <a:solidFill>
                  <a:srgbClr val="C00000"/>
                </a:solidFill>
              </a:rPr>
              <a:t>subjektu </a:t>
            </a:r>
            <a:r>
              <a:rPr lang="sk-SK" sz="2000" dirty="0" smtClean="0">
                <a:solidFill>
                  <a:srgbClr val="C00000"/>
                </a:solidFill>
              </a:rPr>
              <a:t>musí byť minimálne </a:t>
            </a:r>
            <a:r>
              <a:rPr lang="sk-SK" sz="2000" dirty="0">
                <a:solidFill>
                  <a:srgbClr val="C00000"/>
                </a:solidFill>
              </a:rPr>
              <a:t>obdobná ako deklarované realizované oprávnené aktivity projektu vykonávané </a:t>
            </a:r>
            <a:r>
              <a:rPr lang="sk-SK" sz="2000" dirty="0" smtClean="0">
                <a:solidFill>
                  <a:srgbClr val="C00000"/>
                </a:solidFill>
              </a:rPr>
              <a:t>žiadateľom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Potvrdenie </a:t>
            </a:r>
            <a:r>
              <a:rPr lang="sk-SK" dirty="0">
                <a:solidFill>
                  <a:schemeClr val="tx1"/>
                </a:solidFill>
              </a:rPr>
              <a:t>daňového úradu </a:t>
            </a:r>
            <a:endParaRPr lang="sk-SK" sz="2000" dirty="0">
              <a:solidFill>
                <a:schemeClr val="tx1"/>
              </a:solidFill>
            </a:endParaRPr>
          </a:p>
          <a:p>
            <a:pPr lvl="0"/>
            <a:r>
              <a:rPr lang="sk-SK" dirty="0">
                <a:solidFill>
                  <a:schemeClr val="tx1"/>
                </a:solidFill>
              </a:rPr>
              <a:t>Potvrdenie všetkých zdravotných poisťovní (VZP, Dôvera, </a:t>
            </a:r>
            <a:r>
              <a:rPr lang="sk-SK" dirty="0" err="1">
                <a:solidFill>
                  <a:schemeClr val="tx1"/>
                </a:solidFill>
              </a:rPr>
              <a:t>Union</a:t>
            </a:r>
            <a:r>
              <a:rPr lang="sk-SK" dirty="0">
                <a:solidFill>
                  <a:schemeClr val="tx1"/>
                </a:solidFill>
              </a:rPr>
              <a:t>) </a:t>
            </a:r>
            <a:endParaRPr lang="sk-SK" sz="2000" dirty="0">
              <a:solidFill>
                <a:schemeClr val="tx1"/>
              </a:solidFill>
            </a:endParaRPr>
          </a:p>
          <a:p>
            <a:pPr lvl="0"/>
            <a:r>
              <a:rPr lang="sk-SK" dirty="0">
                <a:solidFill>
                  <a:schemeClr val="tx1"/>
                </a:solidFill>
              </a:rPr>
              <a:t>Potvrdenie sociálnej poisťovne</a:t>
            </a:r>
            <a:endParaRPr lang="sk-SK" sz="2000" dirty="0">
              <a:solidFill>
                <a:schemeClr val="tx1"/>
              </a:solidFill>
            </a:endParaRPr>
          </a:p>
          <a:p>
            <a:pPr lvl="0"/>
            <a:r>
              <a:rPr lang="sk-SK" dirty="0">
                <a:solidFill>
                  <a:schemeClr val="tx1"/>
                </a:solidFill>
              </a:rPr>
              <a:t>Výpisy s registra trestov:</a:t>
            </a:r>
            <a:endParaRPr lang="sk-SK" sz="2000" dirty="0">
              <a:solidFill>
                <a:schemeClr val="tx1"/>
              </a:solidFill>
            </a:endParaRPr>
          </a:p>
          <a:p>
            <a:pPr lvl="1"/>
            <a:r>
              <a:rPr lang="sk-SK" dirty="0">
                <a:solidFill>
                  <a:schemeClr val="tx1"/>
                </a:solidFill>
              </a:rPr>
              <a:t>výpis z registra trestov organizácie  </a:t>
            </a:r>
            <a:endParaRPr lang="sk-SK" sz="1400" dirty="0">
              <a:solidFill>
                <a:schemeClr val="tx1"/>
              </a:solidFill>
            </a:endParaRPr>
          </a:p>
          <a:p>
            <a:pPr lvl="1"/>
            <a:r>
              <a:rPr lang="sk-SK" dirty="0">
                <a:solidFill>
                  <a:schemeClr val="tx1"/>
                </a:solidFill>
              </a:rPr>
              <a:t>výpis z registra trestov štatutára/</a:t>
            </a:r>
            <a:r>
              <a:rPr lang="sk-SK" dirty="0" err="1">
                <a:solidFill>
                  <a:schemeClr val="tx1"/>
                </a:solidFill>
              </a:rPr>
              <a:t>ov</a:t>
            </a:r>
            <a:r>
              <a:rPr lang="sk-SK" dirty="0">
                <a:solidFill>
                  <a:schemeClr val="tx1"/>
                </a:solidFill>
              </a:rPr>
              <a:t> </a:t>
            </a:r>
            <a:endParaRPr lang="sk-SK" sz="1400" dirty="0">
              <a:solidFill>
                <a:schemeClr val="tx1"/>
              </a:solidFill>
            </a:endParaRPr>
          </a:p>
          <a:p>
            <a:pPr lvl="0"/>
            <a:r>
              <a:rPr lang="sk-SK" dirty="0">
                <a:solidFill>
                  <a:schemeClr val="tx1"/>
                </a:solidFill>
              </a:rPr>
              <a:t>Potvrdenie konkurzného </a:t>
            </a:r>
            <a:r>
              <a:rPr lang="sk-SK" dirty="0" smtClean="0">
                <a:solidFill>
                  <a:schemeClr val="tx1"/>
                </a:solidFill>
              </a:rPr>
              <a:t>súdu</a:t>
            </a:r>
          </a:p>
          <a:p>
            <a:r>
              <a:rPr lang="sk-SK" dirty="0">
                <a:solidFill>
                  <a:schemeClr val="tx1"/>
                </a:solidFill>
              </a:rPr>
              <a:t>Potvrdenie Inšpektorátu práce </a:t>
            </a:r>
          </a:p>
          <a:p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20846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79178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200" b="1" dirty="0">
                <a:solidFill>
                  <a:srgbClr val="C00000"/>
                </a:solidFill>
              </a:rPr>
              <a:t>Zoznam príloh:</a:t>
            </a:r>
          </a:p>
          <a:p>
            <a:pPr lvl="0"/>
            <a:r>
              <a:rPr lang="sk-SK" sz="2000" dirty="0">
                <a:solidFill>
                  <a:schemeClr val="tx1"/>
                </a:solidFill>
              </a:rPr>
              <a:t>Výpis z bankového účtu (môže byť aj internetbanking), resp. potvrdenie komerčnej banky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Register partnerov VS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Účtovná </a:t>
            </a:r>
            <a:r>
              <a:rPr lang="sk-SK" sz="2000" dirty="0">
                <a:solidFill>
                  <a:schemeClr val="tx1"/>
                </a:solidFill>
              </a:rPr>
              <a:t>závierka za posledné ukončené účtovné obdobie</a:t>
            </a:r>
            <a:endParaRPr lang="sk-SK" sz="1800" dirty="0">
              <a:solidFill>
                <a:schemeClr val="tx1"/>
              </a:solidFill>
            </a:endParaRP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Opis 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Rozpočet – pre paušálnu sadzbu </a:t>
            </a:r>
            <a:r>
              <a:rPr lang="sk-SK" sz="2000" dirty="0">
                <a:solidFill>
                  <a:schemeClr val="tx1"/>
                </a:solidFill>
              </a:rPr>
              <a:t>(príloha 5 ŽoNFP</a:t>
            </a:r>
            <a:r>
              <a:rPr lang="sk-SK" sz="2000" dirty="0" smtClean="0">
                <a:solidFill>
                  <a:schemeClr val="tx1"/>
                </a:solidFill>
              </a:rPr>
              <a:t>)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Analýza mzdovej politiky</a:t>
            </a:r>
            <a:endParaRPr lang="sk-SK" sz="1800" dirty="0">
              <a:solidFill>
                <a:schemeClr val="tx1"/>
              </a:solidFill>
            </a:endParaRP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Kvalifikačné </a:t>
            </a:r>
            <a:r>
              <a:rPr lang="sk-SK" sz="2000" dirty="0">
                <a:solidFill>
                  <a:schemeClr val="tx1"/>
                </a:solidFill>
              </a:rPr>
              <a:t>a odborné predpoklady </a:t>
            </a:r>
            <a:r>
              <a:rPr lang="sk-SK" sz="2000" dirty="0" smtClean="0">
                <a:solidFill>
                  <a:schemeClr val="tx1"/>
                </a:solidFill>
              </a:rPr>
              <a:t>pracovníkov:</a:t>
            </a:r>
          </a:p>
          <a:p>
            <a:pPr lvl="1">
              <a:lnSpc>
                <a:spcPct val="80000"/>
              </a:lnSpc>
            </a:pPr>
            <a:r>
              <a:rPr lang="sk-SK" sz="1900" dirty="0" smtClean="0">
                <a:solidFill>
                  <a:schemeClr val="tx1"/>
                </a:solidFill>
              </a:rPr>
              <a:t>životopisy, dĺžka praxe</a:t>
            </a:r>
          </a:p>
          <a:p>
            <a:pPr lvl="1">
              <a:lnSpc>
                <a:spcPct val="80000"/>
              </a:lnSpc>
            </a:pPr>
            <a:r>
              <a:rPr lang="sk-SK" sz="1900" dirty="0" smtClean="0">
                <a:solidFill>
                  <a:schemeClr val="tx1"/>
                </a:solidFill>
              </a:rPr>
              <a:t>doklady </a:t>
            </a:r>
            <a:r>
              <a:rPr lang="sk-SK" sz="1900" dirty="0">
                <a:solidFill>
                  <a:schemeClr val="tx1"/>
                </a:solidFill>
              </a:rPr>
              <a:t>o vzdelaní a osvedčenia </a:t>
            </a:r>
            <a:r>
              <a:rPr lang="sk-SK" sz="1900" dirty="0" smtClean="0">
                <a:solidFill>
                  <a:schemeClr val="tx1"/>
                </a:solidFill>
              </a:rPr>
              <a:t>o získaní odbornosti</a:t>
            </a:r>
            <a:endParaRPr lang="sk-SK" sz="1900" dirty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sk-SK" sz="1900" dirty="0">
                <a:solidFill>
                  <a:schemeClr val="tx1"/>
                </a:solidFill>
              </a:rPr>
              <a:t>alebo čestne vyhlásenie o splnení </a:t>
            </a:r>
            <a:r>
              <a:rPr lang="sk-SK" sz="1900" dirty="0" smtClean="0">
                <a:solidFill>
                  <a:schemeClr val="tx1"/>
                </a:solidFill>
              </a:rPr>
              <a:t>kvalifikačných </a:t>
            </a:r>
            <a:r>
              <a:rPr lang="sk-SK" sz="1900" dirty="0">
                <a:solidFill>
                  <a:schemeClr val="tx1"/>
                </a:solidFill>
              </a:rPr>
              <a:t>a odborných predpokladov počas realizácie </a:t>
            </a:r>
          </a:p>
          <a:p>
            <a:pPr marL="0" lvl="0" indent="0">
              <a:buNone/>
            </a:pPr>
            <a:endParaRPr lang="sk-SK" sz="2000" dirty="0" smtClean="0">
              <a:solidFill>
                <a:schemeClr val="tx1"/>
              </a:solidFill>
            </a:endParaRPr>
          </a:p>
          <a:p>
            <a:pPr lvl="0"/>
            <a:endParaRPr lang="sk-SK" sz="2000" dirty="0" smtClean="0">
              <a:solidFill>
                <a:schemeClr val="tx1"/>
              </a:solidFill>
            </a:endParaRPr>
          </a:p>
          <a:p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656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758" y="4221087"/>
            <a:ext cx="2061242" cy="142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1043608" y="980728"/>
            <a:ext cx="6196013" cy="467995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sk-SK" sz="3100" b="1" dirty="0" smtClean="0">
                <a:solidFill>
                  <a:schemeClr val="tx1"/>
                </a:solidFill>
              </a:rPr>
              <a:t>Podpora </a:t>
            </a:r>
            <a:r>
              <a:rPr lang="sk-SK" sz="3100" b="1" dirty="0">
                <a:solidFill>
                  <a:schemeClr val="tx1"/>
                </a:solidFill>
              </a:rPr>
              <a:t>rozvoja ekonomiky verejných služieb cez lepšie nastavenie podmienok v oblasti podnikania vo verejných službách </a:t>
            </a:r>
            <a:r>
              <a:rPr lang="sk-SK" sz="3100" dirty="0">
                <a:solidFill>
                  <a:schemeClr val="tx1"/>
                </a:solidFill>
              </a:rPr>
              <a:t>(legislatíva – podnikanie a verejná prospešnosť, ekonomické nástroje</a:t>
            </a:r>
            <a:r>
              <a:rPr lang="sk-SK" sz="3100" dirty="0" smtClean="0">
                <a:solidFill>
                  <a:schemeClr val="tx1"/>
                </a:solidFill>
              </a:rPr>
              <a:t>)</a:t>
            </a:r>
          </a:p>
          <a:p>
            <a:pPr marL="0" lvl="0" indent="0">
              <a:buNone/>
            </a:pPr>
            <a:endParaRPr lang="sk-SK" sz="3100" dirty="0" smtClean="0">
              <a:solidFill>
                <a:schemeClr val="tx1"/>
              </a:solidFill>
            </a:endParaRPr>
          </a:p>
          <a:p>
            <a:pPr lvl="1"/>
            <a:r>
              <a:rPr lang="sk-SK" sz="3100" dirty="0">
                <a:solidFill>
                  <a:schemeClr val="tx1"/>
                </a:solidFill>
              </a:rPr>
              <a:t>Komparatívna analýza súčasného stavu verejných služieb v oblasti sociálnej, v zdravotníctve, v školstve, v oblasti vedy, výskumu a vzdelávania, v kultúre; </a:t>
            </a:r>
            <a:endParaRPr lang="sk-SK" sz="3100" dirty="0" smtClean="0">
              <a:solidFill>
                <a:schemeClr val="tx1"/>
              </a:solidFill>
            </a:endParaRPr>
          </a:p>
          <a:p>
            <a:pPr lvl="1"/>
            <a:r>
              <a:rPr lang="sk-SK" sz="3100" dirty="0" smtClean="0">
                <a:solidFill>
                  <a:schemeClr val="tx1"/>
                </a:solidFill>
              </a:rPr>
              <a:t>Analýza </a:t>
            </a:r>
            <a:r>
              <a:rPr lang="sk-SK" sz="3100" dirty="0">
                <a:solidFill>
                  <a:schemeClr val="tx1"/>
                </a:solidFill>
              </a:rPr>
              <a:t>existujúcich ekonomických nástrojov riadenia verejných služieb. </a:t>
            </a:r>
            <a:endParaRPr lang="sk-SK" sz="3100" dirty="0" smtClean="0">
              <a:solidFill>
                <a:schemeClr val="tx1"/>
              </a:solidFill>
            </a:endParaRPr>
          </a:p>
          <a:p>
            <a:pPr lvl="1"/>
            <a:r>
              <a:rPr lang="sk-SK" sz="3100" dirty="0" smtClean="0">
                <a:solidFill>
                  <a:schemeClr val="tx1"/>
                </a:solidFill>
              </a:rPr>
              <a:t>Návrhy a opatrenia na zlepšenie podpory.</a:t>
            </a:r>
            <a:endParaRPr lang="sk-SK" sz="3100" dirty="0">
              <a:solidFill>
                <a:schemeClr val="tx1"/>
              </a:solidFill>
            </a:endParaRPr>
          </a:p>
          <a:p>
            <a:pPr lvl="1"/>
            <a:endParaRPr lang="sk-SK" sz="3100" dirty="0" smtClean="0">
              <a:solidFill>
                <a:schemeClr val="tx1"/>
              </a:solidFill>
            </a:endParaRPr>
          </a:p>
          <a:p>
            <a:pPr lvl="1"/>
            <a:endParaRPr lang="sk-SK" sz="3100" dirty="0">
              <a:solidFill>
                <a:schemeClr val="tx1"/>
              </a:solidFill>
            </a:endParaRPr>
          </a:p>
          <a:p>
            <a:endParaRPr lang="sk-SK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3219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79178" y="199938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200" b="1" dirty="0">
                <a:solidFill>
                  <a:srgbClr val="C00000"/>
                </a:solidFill>
              </a:rPr>
              <a:t>Zoznam príloh</a:t>
            </a:r>
            <a:r>
              <a:rPr lang="sk-SK" sz="2200" b="1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r>
              <a:rPr lang="sk-SK" sz="2200" b="1" dirty="0" smtClean="0">
                <a:solidFill>
                  <a:schemeClr val="tx1"/>
                </a:solidFill>
              </a:rPr>
              <a:t>Žiadateľ je oprávnený prizvať 1 – 3 partnerov do projektu</a:t>
            </a:r>
            <a:endParaRPr lang="sk-SK" sz="2200" b="1" dirty="0">
              <a:solidFill>
                <a:schemeClr val="tx1"/>
              </a:solidFill>
            </a:endParaRP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Čestné </a:t>
            </a:r>
            <a:r>
              <a:rPr lang="sk-SK" sz="2000" dirty="0">
                <a:solidFill>
                  <a:schemeClr val="tx1"/>
                </a:solidFill>
              </a:rPr>
              <a:t>vyhlásenie (príloha 10 výzvy)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Zmluva </a:t>
            </a:r>
            <a:r>
              <a:rPr lang="sk-SK" sz="2000" dirty="0">
                <a:solidFill>
                  <a:schemeClr val="tx1"/>
                </a:solidFill>
              </a:rPr>
              <a:t>o partnerstve – ak relevantná (príloha 7 výzvy</a:t>
            </a:r>
            <a:r>
              <a:rPr lang="sk-SK" sz="2000" dirty="0" smtClean="0">
                <a:solidFill>
                  <a:schemeClr val="tx1"/>
                </a:solidFill>
              </a:rPr>
              <a:t>)</a:t>
            </a:r>
          </a:p>
          <a:p>
            <a:pPr lvl="0"/>
            <a:r>
              <a:rPr lang="sk-SK" sz="2000" dirty="0" smtClean="0">
                <a:solidFill>
                  <a:schemeClr val="tx1"/>
                </a:solidFill>
              </a:rPr>
              <a:t>Memorandum o spolupráci</a:t>
            </a:r>
            <a:endParaRPr lang="sk-SK" sz="2000" dirty="0">
              <a:solidFill>
                <a:schemeClr val="tx1"/>
              </a:solidFill>
            </a:endParaRPr>
          </a:p>
          <a:p>
            <a:pPr lvl="0"/>
            <a:r>
              <a:rPr lang="sk-SK" sz="2000" dirty="0">
                <a:solidFill>
                  <a:schemeClr val="tx1"/>
                </a:solidFill>
              </a:rPr>
              <a:t>Partner - všetky prílohy ako žiadateľ</a:t>
            </a:r>
          </a:p>
          <a:p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9359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Hodnotiace a výberové kritériá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93890"/>
              </p:ext>
            </p:extLst>
          </p:nvPr>
        </p:nvGraphicFramePr>
        <p:xfrm>
          <a:off x="611560" y="2132856"/>
          <a:ext cx="7704855" cy="3349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971"/>
                <a:gridCol w="2131437"/>
                <a:gridCol w="1440160"/>
                <a:gridCol w="1440160"/>
                <a:gridCol w="115212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Hodnotené oblasti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Hodnotiace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Typ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Hodnotenie/bodová škála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Maximum bodov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rowSpan="6">
                  <a:txBody>
                    <a:bodyPr/>
                    <a:lstStyle/>
                    <a:p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Príspevok navrhovaného projektu k cieľom a výsledkom OP a PO 1</a:t>
                      </a:r>
                      <a:endParaRPr lang="sk-S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1.1 Súlad projektu s programovou stratégiou OP EVS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1.2 Súlad projektu s HP Udržateľný rozvoj (UR)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1.3 Posúdenie súladu projektu s cieľmi HP </a:t>
                      </a:r>
                      <a:r>
                        <a:rPr lang="en-US" sz="1200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RMŽ a ND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1.4 Do akej miery projekt prispieva k prierezovým témam OP EVS?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1.5 Do akej miery projekt prispieva k zvýšeniu efektívnosti VS v SR?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b="1">
                          <a:effectLst/>
                          <a:latin typeface="Verdana"/>
                          <a:ea typeface="Times New Roman"/>
                          <a:cs typeface="Calibri"/>
                        </a:rPr>
                        <a:t>Spolu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b="1" dirty="0">
                          <a:effectLst/>
                          <a:latin typeface="Verdana"/>
                          <a:ea typeface="Times New Roman"/>
                          <a:cs typeface="Calibri"/>
                        </a:rPr>
                        <a:t>10</a:t>
                      </a:r>
                      <a:endParaRPr lang="sk-SK" sz="1200" b="1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8860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Hodnotiace a výberové kritériá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333978"/>
              </p:ext>
            </p:extLst>
          </p:nvPr>
        </p:nvGraphicFramePr>
        <p:xfrm>
          <a:off x="611560" y="2132856"/>
          <a:ext cx="7704855" cy="370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971"/>
                <a:gridCol w="2131437"/>
                <a:gridCol w="1440160"/>
                <a:gridCol w="1440160"/>
                <a:gridCol w="115212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Hodnotené oblasti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Hodnotiace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Typ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Hodnotenie/bodová škála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Maximum bodov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rowSpan="5">
                  <a:txBody>
                    <a:bodyPr/>
                    <a:lstStyle/>
                    <a:p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Navrhovaný spôsob realizácie projektu</a:t>
                      </a: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2.1 Previazanosť aktivít projektu na jeho výsledky, ciele a merateľné ukazovatele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5905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2.2 Posúdenie vhodnosti navrhovaných aktivít z vecného hľadiska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59055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2.3 Posúdenie vhodnosti navrhovaných aktivít z  časového hľadiska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2.4 Posúdenie primeranosti a reálnosti plánovaných hodnôt merateľných ukazovateľov s ohľadom na časové, finančné a vecné hľadisko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Spolu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834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Hodnotiace a výberové kritériá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069290"/>
              </p:ext>
            </p:extLst>
          </p:nvPr>
        </p:nvGraphicFramePr>
        <p:xfrm>
          <a:off x="611560" y="2336393"/>
          <a:ext cx="7704855" cy="278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304256"/>
                <a:gridCol w="1440160"/>
                <a:gridCol w="1080120"/>
                <a:gridCol w="115212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Hodnotené oblasti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Hodnotiace kritéria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Typ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Hodnotenie/bodová škála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Maximum bodov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rowSpan="4">
                  <a:txBody>
                    <a:bodyPr/>
                    <a:lstStyle/>
                    <a:p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Administratívna a prevádzková kapacita žiadateľa</a:t>
                      </a: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3.1 Posúdenie administratívnych a odborných kapacít na riadenie a realizáciu projektu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3.2 Posúdenie administratívnych a odborných kapacít na riadenie  projektu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3.3 Posúdenie odborných kapacít na  realizáciu projektu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Spolu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246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Hodnotiace a výberové kritériá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965457"/>
              </p:ext>
            </p:extLst>
          </p:nvPr>
        </p:nvGraphicFramePr>
        <p:xfrm>
          <a:off x="611560" y="2336393"/>
          <a:ext cx="7704855" cy="2964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971"/>
                <a:gridCol w="2131437"/>
                <a:gridCol w="1440160"/>
                <a:gridCol w="1440160"/>
                <a:gridCol w="1152127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Hodnotené oblasti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Hodnotiace kritéria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Typ kritéria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Hodnotenie/bodová škála</a:t>
                      </a:r>
                      <a:endParaRPr lang="sk-SK" sz="12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000" b="1" i="1" dirty="0"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Maximum bodov</a:t>
                      </a:r>
                      <a:endParaRPr lang="sk-SK" sz="12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sk-SK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 Finančná a ekonomická stránka projektu</a:t>
                      </a:r>
                      <a:endParaRPr lang="sk-SK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4.1 Vecná  oprávnenosť , účelnosť, efektívnosť a hospodárnosť výdavkov projektu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vylučujúce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nie/áno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N/A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4.2 Miera vecnej  oprávnenosti , účelnosti, efektívnosti a hospodárnosti výdavkov projektu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bodované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 5-3-1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0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Spolu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chemeClr val="dk1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rgbClr val="C00000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Spolu za všetky hodnotené oblasti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rgbClr val="C00000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rgbClr val="C00000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rgbClr val="C00000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200" b="1" kern="1200" dirty="0">
                          <a:solidFill>
                            <a:srgbClr val="C00000"/>
                          </a:solidFill>
                          <a:effectLst/>
                          <a:latin typeface="Verdana"/>
                          <a:ea typeface="Times New Roman"/>
                          <a:cs typeface="Calibri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9067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>
                <a:solidFill>
                  <a:srgbClr val="C00000"/>
                </a:solidFill>
              </a:rPr>
              <a:t>Implementácia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Monitorovacia správa – ročná, výročná, následná</a:t>
            </a: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	- min. raz za 6 mesiacov </a:t>
            </a:r>
          </a:p>
          <a:p>
            <a:pPr marL="0" indent="0">
              <a:buNone/>
            </a:pPr>
            <a:endParaRPr lang="sk-SK" dirty="0" smtClean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Základné monitorovacie údaje sa prikladajú ku každej žiadosti o platbu</a:t>
            </a:r>
          </a:p>
          <a:p>
            <a:endParaRPr lang="sk-SK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endParaRPr lang="sk-SK" b="1" dirty="0" smtClean="0">
              <a:solidFill>
                <a:srgbClr val="C00000"/>
              </a:solidFill>
            </a:endParaRPr>
          </a:p>
          <a:p>
            <a:endParaRPr lang="sk-SK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477805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Krok za krokom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>
                <a:solidFill>
                  <a:srgbClr val="C00000"/>
                </a:solidFill>
              </a:rPr>
              <a:t>Implementácia</a:t>
            </a:r>
          </a:p>
          <a:p>
            <a:pPr marL="0" indent="0">
              <a:buNone/>
            </a:pPr>
            <a:r>
              <a:rPr lang="sk-SK" b="1" dirty="0" smtClean="0">
                <a:solidFill>
                  <a:schemeClr val="tx1"/>
                </a:solidFill>
              </a:rPr>
              <a:t>Hotovostné </a:t>
            </a:r>
            <a:r>
              <a:rPr lang="sk-SK" b="1" dirty="0">
                <a:solidFill>
                  <a:schemeClr val="tx1"/>
                </a:solidFill>
              </a:rPr>
              <a:t>platby 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V </a:t>
            </a:r>
            <a:r>
              <a:rPr lang="sk-SK" dirty="0">
                <a:solidFill>
                  <a:schemeClr val="tx1"/>
                </a:solidFill>
              </a:rPr>
              <a:t>prípade úhrad spotrebného materiálu sú výdavky uhrádzané v hotovosti oprávnené, ak hotovostné </a:t>
            </a:r>
            <a:r>
              <a:rPr lang="sk-SK" b="1" dirty="0">
                <a:solidFill>
                  <a:schemeClr val="tx1"/>
                </a:solidFill>
              </a:rPr>
              <a:t>platby jednotlivo neprekročia sumu 500 EUR</a:t>
            </a:r>
            <a:r>
              <a:rPr lang="sk-SK" dirty="0">
                <a:solidFill>
                  <a:schemeClr val="tx1"/>
                </a:solidFill>
              </a:rPr>
              <a:t>, pričom maximálna hodnota realizovaných úhrad v hotovosti v </a:t>
            </a:r>
            <a:r>
              <a:rPr lang="sk-SK" b="1" dirty="0">
                <a:solidFill>
                  <a:schemeClr val="tx1"/>
                </a:solidFill>
              </a:rPr>
              <a:t>jednom mesiaci nepresiahne 1 500 EUR</a:t>
            </a:r>
            <a:r>
              <a:rPr lang="sk-SK" dirty="0">
                <a:solidFill>
                  <a:schemeClr val="tx1"/>
                </a:solidFill>
              </a:rPr>
              <a:t>. </a:t>
            </a:r>
          </a:p>
          <a:p>
            <a:r>
              <a:rPr lang="sk-SK" dirty="0">
                <a:solidFill>
                  <a:schemeClr val="tx1"/>
                </a:solidFill>
              </a:rPr>
              <a:t>Podľa § 4 zákona o obmedzení platieb v hotovosti pri právnických osobách a fyzických osobách - podnikateľoch sa zakazuje platba v hotovosti, ktorej hodnota prevyšuje </a:t>
            </a:r>
            <a:r>
              <a:rPr lang="sk-SK" b="1" dirty="0">
                <a:solidFill>
                  <a:schemeClr val="tx1"/>
                </a:solidFill>
              </a:rPr>
              <a:t>5 000 EUR</a:t>
            </a:r>
            <a:r>
              <a:rPr lang="sk-SK" dirty="0">
                <a:solidFill>
                  <a:schemeClr val="tx1"/>
                </a:solidFill>
              </a:rPr>
              <a:t>. </a:t>
            </a:r>
            <a:endParaRPr lang="sk-SK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80525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sahu 10"/>
          <p:cNvSpPr txBox="1">
            <a:spLocks noGrp="1"/>
          </p:cNvSpPr>
          <p:nvPr>
            <p:ph idx="4294967295"/>
          </p:nvPr>
        </p:nvSpPr>
        <p:spPr>
          <a:xfrm>
            <a:off x="1691680" y="1844824"/>
            <a:ext cx="5854488" cy="35271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sk-SK" sz="3600" dirty="0" smtClean="0">
                <a:solidFill>
                  <a:schemeClr val="tx1"/>
                </a:solidFill>
              </a:rPr>
              <a:t>Ďakujeme za pozornosť</a:t>
            </a:r>
          </a:p>
          <a:p>
            <a:pPr marL="0" indent="0">
              <a:buNone/>
            </a:pPr>
            <a:r>
              <a:rPr lang="sk-SK" sz="3600" dirty="0">
                <a:solidFill>
                  <a:schemeClr val="tx1"/>
                </a:solidFill>
              </a:rPr>
              <a:t>a</a:t>
            </a:r>
            <a:r>
              <a:rPr lang="sk-SK" sz="3600" dirty="0" smtClean="0">
                <a:solidFill>
                  <a:schemeClr val="tx1"/>
                </a:solidFill>
              </a:rPr>
              <a:t> veľa dobrých nápadov</a:t>
            </a:r>
          </a:p>
          <a:p>
            <a:endParaRPr lang="sk-SK" dirty="0" smtClean="0">
              <a:solidFill>
                <a:schemeClr val="tx1"/>
              </a:solidFill>
            </a:endParaRPr>
          </a:p>
          <a:p>
            <a:endParaRPr lang="sk-SK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k-SK" dirty="0" smtClean="0">
                <a:solidFill>
                  <a:schemeClr val="tx1"/>
                </a:solidFill>
              </a:rPr>
              <a:t>Danica Hullová,</a:t>
            </a:r>
            <a:r>
              <a:rPr lang="sk-SK" dirty="0" smtClean="0"/>
              <a:t> </a:t>
            </a:r>
          </a:p>
          <a:p>
            <a:pPr marL="0" indent="0">
              <a:buNone/>
            </a:pPr>
            <a:r>
              <a:rPr lang="sk-SK" dirty="0" err="1" smtClean="0">
                <a:hlinkClick r:id="rId2"/>
              </a:rPr>
              <a:t>hullova</a:t>
            </a:r>
            <a:r>
              <a:rPr lang="sk-SK" dirty="0" err="1" smtClean="0">
                <a:latin typeface="Calibri"/>
                <a:hlinkClick r:id="rId2"/>
              </a:rPr>
              <a:t>@cvno.sk</a:t>
            </a:r>
            <a:r>
              <a:rPr lang="sk-SK" dirty="0" smtClean="0">
                <a:latin typeface="Calibri"/>
              </a:rPr>
              <a:t>, </a:t>
            </a:r>
            <a:r>
              <a:rPr lang="sk-SK" dirty="0" err="1" smtClean="0">
                <a:latin typeface="Calibri"/>
              </a:rPr>
              <a:t>www.cvno.sk</a:t>
            </a:r>
            <a:endParaRPr lang="sk-SK" dirty="0" smtClean="0"/>
          </a:p>
          <a:p>
            <a:endParaRPr lang="sk-SK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833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1043608" y="980728"/>
            <a:ext cx="6196013" cy="467995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k-SK" sz="2200" b="1" dirty="0">
                <a:solidFill>
                  <a:schemeClr val="tx1"/>
                </a:solidFill>
              </a:rPr>
              <a:t>N</a:t>
            </a:r>
            <a:r>
              <a:rPr lang="sk-SK" sz="2200" b="1" dirty="0" smtClean="0">
                <a:solidFill>
                  <a:schemeClr val="tx1"/>
                </a:solidFill>
              </a:rPr>
              <a:t>ávrhy </a:t>
            </a:r>
            <a:r>
              <a:rPr lang="sk-SK" sz="2200" b="1" dirty="0">
                <a:solidFill>
                  <a:schemeClr val="tx1"/>
                </a:solidFill>
              </a:rPr>
              <a:t>opatrení na podporu návratu mladých ľudí zo zahraničia (na základe analýz a zahraničných skúseností)</a:t>
            </a:r>
            <a:endParaRPr lang="sk-SK" sz="2200" dirty="0">
              <a:solidFill>
                <a:schemeClr val="tx1"/>
              </a:solidFill>
            </a:endParaRPr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95707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5184576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88173"/>
            <a:ext cx="3415101" cy="189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12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21088"/>
            <a:ext cx="2920950" cy="1639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899592" y="980728"/>
            <a:ext cx="6196013" cy="467995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sk-SK" sz="2800" b="1" dirty="0">
                <a:solidFill>
                  <a:schemeClr val="tx1"/>
                </a:solidFill>
              </a:rPr>
              <a:t>Efektívne nástroje na zamestnávanie osôb 50+ </a:t>
            </a:r>
            <a:endParaRPr lang="sk-SK" sz="2800" dirty="0">
              <a:solidFill>
                <a:schemeClr val="tx1"/>
              </a:solidFill>
            </a:endParaRPr>
          </a:p>
          <a:p>
            <a:endParaRPr lang="sk-SK" sz="2800" dirty="0" smtClean="0">
              <a:solidFill>
                <a:schemeClr val="tx1"/>
              </a:solidFill>
            </a:endParaRPr>
          </a:p>
          <a:p>
            <a:r>
              <a:rPr lang="sk-SK" sz="2600" dirty="0" smtClean="0">
                <a:solidFill>
                  <a:schemeClr val="tx1"/>
                </a:solidFill>
              </a:rPr>
              <a:t>Vyhodnotiť </a:t>
            </a:r>
            <a:r>
              <a:rPr lang="sk-SK" sz="2600" dirty="0">
                <a:solidFill>
                  <a:schemeClr val="tx1"/>
                </a:solidFill>
              </a:rPr>
              <a:t>súčasné opatrenia na trhu práce, prispieť k posilneniu overených nástrojov, ako aj  odbúraniu bariér  pri zamestnávaní starších pracovníkov (50</a:t>
            </a:r>
            <a:r>
              <a:rPr lang="sk-SK" sz="2600" dirty="0" smtClean="0">
                <a:solidFill>
                  <a:schemeClr val="tx1"/>
                </a:solidFill>
              </a:rPr>
              <a:t>+);</a:t>
            </a:r>
            <a:endParaRPr lang="sk-SK" sz="2600" dirty="0">
              <a:solidFill>
                <a:schemeClr val="tx1"/>
              </a:solidFill>
            </a:endParaRPr>
          </a:p>
          <a:p>
            <a:pPr lvl="0"/>
            <a:r>
              <a:rPr lang="sk-SK" sz="2600" dirty="0" smtClean="0">
                <a:solidFill>
                  <a:schemeClr val="tx1"/>
                </a:solidFill>
              </a:rPr>
              <a:t>Zlepšiť informovanosť odbornej verejnosti o výhodách zamestnávania starších pracovníkov (50+); </a:t>
            </a:r>
          </a:p>
          <a:p>
            <a:pPr lvl="0"/>
            <a:r>
              <a:rPr lang="sk-SK" sz="2600" dirty="0" smtClean="0">
                <a:solidFill>
                  <a:schemeClr val="tx1"/>
                </a:solidFill>
              </a:rPr>
              <a:t>Odborné podujatia na tému zamestnávanie osôb 50+;</a:t>
            </a:r>
          </a:p>
          <a:p>
            <a:pPr lvl="0"/>
            <a:r>
              <a:rPr lang="sk-SK" sz="2600" dirty="0" smtClean="0">
                <a:solidFill>
                  <a:schemeClr val="tx1"/>
                </a:solidFill>
              </a:rPr>
              <a:t>Verejná diskusia.</a:t>
            </a:r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40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116" y="1052736"/>
            <a:ext cx="3077884" cy="173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611561" y="980728"/>
            <a:ext cx="5832648" cy="467995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sk-SK" sz="2600" b="1" dirty="0">
                <a:solidFill>
                  <a:schemeClr val="tx1"/>
                </a:solidFill>
              </a:rPr>
              <a:t>Zvýšenie prístupnosti verejných služieb osobám so zdravotným postihnutím poskytovaných verejnou správou </a:t>
            </a:r>
            <a:endParaRPr lang="sk-SK" sz="2600" b="1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sk-SK" sz="2600" dirty="0">
              <a:solidFill>
                <a:schemeClr val="tx1"/>
              </a:solidFill>
            </a:endParaRPr>
          </a:p>
          <a:p>
            <a:pPr lvl="1"/>
            <a:r>
              <a:rPr lang="sk-SK" sz="2400" dirty="0">
                <a:solidFill>
                  <a:schemeClr val="tx1"/>
                </a:solidFill>
              </a:rPr>
              <a:t>Monitoring bezbariérovej </a:t>
            </a:r>
            <a:r>
              <a:rPr lang="sk-SK" sz="2400" b="1" dirty="0">
                <a:solidFill>
                  <a:schemeClr val="tx1"/>
                </a:solidFill>
              </a:rPr>
              <a:t>architektonickej a dopravnej prístupnosti </a:t>
            </a:r>
            <a:r>
              <a:rPr lang="sk-SK" sz="2400" dirty="0">
                <a:solidFill>
                  <a:schemeClr val="tx1"/>
                </a:solidFill>
              </a:rPr>
              <a:t>klientskych centier, jednotných obslužných miest a úradov a inštitúcií verejnej správy a návrhy nápravných opatrení</a:t>
            </a:r>
            <a:r>
              <a:rPr lang="sk-SK" sz="2400" dirty="0" smtClean="0">
                <a:solidFill>
                  <a:schemeClr val="tx1"/>
                </a:solidFill>
              </a:rPr>
              <a:t>;</a:t>
            </a:r>
          </a:p>
          <a:p>
            <a:pPr lvl="1"/>
            <a:endParaRPr lang="sk-SK" sz="2800" dirty="0">
              <a:solidFill>
                <a:schemeClr val="tx1"/>
              </a:solidFill>
            </a:endParaRPr>
          </a:p>
          <a:p>
            <a:pPr lvl="1"/>
            <a:r>
              <a:rPr lang="sk-SK" sz="2400" dirty="0">
                <a:solidFill>
                  <a:schemeClr val="tx1"/>
                </a:solidFill>
              </a:rPr>
              <a:t>Monitoring prístupnosti </a:t>
            </a:r>
            <a:r>
              <a:rPr lang="sk-SK" sz="2400" b="1" dirty="0">
                <a:solidFill>
                  <a:schemeClr val="tx1"/>
                </a:solidFill>
              </a:rPr>
              <a:t>informačných systémov verejnej správy</a:t>
            </a:r>
            <a:r>
              <a:rPr lang="sk-SK" sz="2400" dirty="0">
                <a:solidFill>
                  <a:schemeClr val="tx1"/>
                </a:solidFill>
              </a:rPr>
              <a:t>, vrátane prístupnosti webových sídiel, webových aplikácií a zverejňovaných dokumentov a návrhy nápravných opatrení;</a:t>
            </a:r>
            <a:endParaRPr lang="sk-SK" sz="2800" dirty="0">
              <a:solidFill>
                <a:schemeClr val="tx1"/>
              </a:solidFill>
            </a:endParaRPr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537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01"/>
          <a:stretch/>
        </p:blipFill>
        <p:spPr bwMode="auto">
          <a:xfrm>
            <a:off x="6596176" y="3573016"/>
            <a:ext cx="2547824" cy="221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683568" y="980728"/>
            <a:ext cx="6196013" cy="4679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b="1" dirty="0">
                <a:solidFill>
                  <a:schemeClr val="tx1"/>
                </a:solidFill>
              </a:rPr>
              <a:t>Zvýšenie prístupnosti verejných služieb osobám so zdravotným postihnutím poskytovaných verejnou </a:t>
            </a:r>
            <a:r>
              <a:rPr lang="sk-SK" b="1" dirty="0" smtClean="0">
                <a:solidFill>
                  <a:schemeClr val="tx1"/>
                </a:solidFill>
              </a:rPr>
              <a:t>správou</a:t>
            </a:r>
          </a:p>
          <a:p>
            <a:pPr marL="0" indent="0">
              <a:buNone/>
            </a:pPr>
            <a:r>
              <a:rPr lang="sk-SK" sz="2800" b="1" dirty="0" smtClean="0">
                <a:solidFill>
                  <a:schemeClr val="tx1"/>
                </a:solidFill>
              </a:rPr>
              <a:t> </a:t>
            </a:r>
            <a:endParaRPr lang="sk-SK" sz="2800" b="1" dirty="0">
              <a:solidFill>
                <a:schemeClr val="tx1"/>
              </a:solidFill>
            </a:endParaRPr>
          </a:p>
          <a:p>
            <a:pPr lvl="1"/>
            <a:r>
              <a:rPr lang="sk-SK" sz="2200" dirty="0" smtClean="0">
                <a:solidFill>
                  <a:schemeClr val="tx1"/>
                </a:solidFill>
              </a:rPr>
              <a:t>Monitoring </a:t>
            </a:r>
            <a:r>
              <a:rPr lang="sk-SK" sz="2200" dirty="0">
                <a:solidFill>
                  <a:schemeClr val="tx1"/>
                </a:solidFill>
              </a:rPr>
              <a:t>prístupnosti </a:t>
            </a:r>
            <a:r>
              <a:rPr lang="sk-SK" sz="2200" b="1" dirty="0">
                <a:solidFill>
                  <a:schemeClr val="tx1"/>
                </a:solidFill>
              </a:rPr>
              <a:t>komunikácie verejnej správy s osobami so zdravotným postihnutím </a:t>
            </a:r>
            <a:r>
              <a:rPr lang="sk-SK" sz="2200" dirty="0">
                <a:solidFill>
                  <a:schemeClr val="tx1"/>
                </a:solidFill>
              </a:rPr>
              <a:t>a definovanie nástrojov na jej zlepšenie, Vrátane poskytovania informácií v prístupných formátoch ako  sú prístupné elektronické dokumenty, Braillovo písmo, zväčšená tlač, zvukové záznamy, ľahko čitateľný text (</a:t>
            </a:r>
            <a:r>
              <a:rPr lang="sk-SK" sz="2200" dirty="0" err="1">
                <a:solidFill>
                  <a:schemeClr val="tx1"/>
                </a:solidFill>
              </a:rPr>
              <a:t>easy-to-read</a:t>
            </a:r>
            <a:r>
              <a:rPr lang="sk-SK" sz="2200" dirty="0">
                <a:solidFill>
                  <a:schemeClr val="tx1"/>
                </a:solidFill>
              </a:rPr>
              <a:t> text), posunkový jazyk</a:t>
            </a:r>
            <a:r>
              <a:rPr lang="sk-SK" sz="2200" dirty="0" smtClean="0">
                <a:solidFill>
                  <a:schemeClr val="tx1"/>
                </a:solidFill>
              </a:rPr>
              <a:t>;</a:t>
            </a:r>
          </a:p>
          <a:p>
            <a:pPr lvl="1"/>
            <a:endParaRPr lang="sk-SK" sz="2800" dirty="0">
              <a:solidFill>
                <a:schemeClr val="tx1"/>
              </a:solidFill>
            </a:endParaRPr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89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4294967295"/>
          </p:nvPr>
        </p:nvSpPr>
        <p:spPr>
          <a:xfrm>
            <a:off x="906958" y="989713"/>
            <a:ext cx="6196013" cy="467995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k-SK" sz="2200" b="1" dirty="0" smtClean="0">
                <a:solidFill>
                  <a:schemeClr val="tx1"/>
                </a:solidFill>
              </a:rPr>
              <a:t>Návrhy </a:t>
            </a:r>
            <a:r>
              <a:rPr lang="sk-SK" sz="2200" b="1" dirty="0">
                <a:solidFill>
                  <a:schemeClr val="tx1"/>
                </a:solidFill>
              </a:rPr>
              <a:t>opatrení na podporu zapojenia a udržania kvalitných mladých ľudí vo verejnej správe </a:t>
            </a:r>
            <a:endParaRPr lang="sk-SK" sz="2200" dirty="0">
              <a:solidFill>
                <a:schemeClr val="tx1"/>
              </a:solidFill>
            </a:endParaRPr>
          </a:p>
          <a:p>
            <a:pPr marL="365760" lvl="1" indent="0">
              <a:buNone/>
            </a:pPr>
            <a:endParaRPr lang="sk-SK" sz="2600" dirty="0"/>
          </a:p>
          <a:p>
            <a:pPr lvl="1"/>
            <a:endParaRPr lang="sk-SK" sz="3100" dirty="0" smtClean="0"/>
          </a:p>
          <a:p>
            <a:pPr lvl="1"/>
            <a:endParaRPr lang="sk-SK" sz="3100" dirty="0"/>
          </a:p>
          <a:p>
            <a:endParaRPr lang="sk-SK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33056"/>
            <a:ext cx="33337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96871"/>
            <a:ext cx="3070101" cy="204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44824"/>
            <a:ext cx="2204565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49345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67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ív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xekutíva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í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3122</TotalTime>
  <Words>1740</Words>
  <Application>Microsoft Office PowerPoint</Application>
  <PresentationFormat>Prezentácia na obrazovke (4:3)</PresentationFormat>
  <Paragraphs>495</Paragraphs>
  <Slides>47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47</vt:i4>
      </vt:variant>
    </vt:vector>
  </HeadingPairs>
  <TitlesOfParts>
    <vt:vector size="48" baseType="lpstr">
      <vt:lpstr>Exekutíva</vt:lpstr>
      <vt:lpstr>Vie sa aj moja organizácia zúčastniť na výzvach?</vt:lpstr>
      <vt:lpstr>Vaše nápady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Aké budú administratívne podmienky výziev</vt:lpstr>
      <vt:lpstr>Žiadosť o NFP a implementácia projektu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Krok za krokom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 sa aj moja organizácia zúčastniť na výzvach?</dc:title>
  <dc:creator>Danka</dc:creator>
  <cp:lastModifiedBy>Danka</cp:lastModifiedBy>
  <cp:revision>56</cp:revision>
  <cp:lastPrinted>2017-05-14T14:51:12Z</cp:lastPrinted>
  <dcterms:created xsi:type="dcterms:W3CDTF">2017-05-05T08:08:37Z</dcterms:created>
  <dcterms:modified xsi:type="dcterms:W3CDTF">2017-05-16T04:00:35Z</dcterms:modified>
</cp:coreProperties>
</file>