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90" r:id="rId2"/>
    <p:sldId id="294" r:id="rId3"/>
    <p:sldId id="313" r:id="rId4"/>
    <p:sldId id="300" r:id="rId5"/>
    <p:sldId id="301" r:id="rId6"/>
    <p:sldId id="295" r:id="rId7"/>
    <p:sldId id="296" r:id="rId8"/>
    <p:sldId id="297" r:id="rId9"/>
    <p:sldId id="298" r:id="rId10"/>
    <p:sldId id="299" r:id="rId11"/>
    <p:sldId id="304" r:id="rId12"/>
    <p:sldId id="305" r:id="rId13"/>
    <p:sldId id="306" r:id="rId14"/>
    <p:sldId id="302" r:id="rId15"/>
    <p:sldId id="303" r:id="rId16"/>
    <p:sldId id="307" r:id="rId17"/>
    <p:sldId id="308" r:id="rId18"/>
    <p:sldId id="309" r:id="rId19"/>
    <p:sldId id="310" r:id="rId20"/>
    <p:sldId id="311" r:id="rId21"/>
    <p:sldId id="312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rbora Straková" initials="BS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gray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2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64" autoAdjust="0"/>
    <p:restoredTop sz="94643" autoAdjust="0"/>
  </p:normalViewPr>
  <p:slideViewPr>
    <p:cSldViewPr snapToGrid="0" snapToObjects="1">
      <p:cViewPr varScale="1">
        <p:scale>
          <a:sx n="78" d="100"/>
          <a:sy n="78" d="100"/>
        </p:scale>
        <p:origin x="-108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23A17C-FB15-44AB-A6EC-2EFA2FF23A45}" type="datetimeFigureOut">
              <a:rPr lang="sk-SK" smtClean="0"/>
              <a:pPr/>
              <a:t>23. 5. 2017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323E4-4A55-4B64-AEB9-6D9F5352D6D9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69998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1400DB-CE52-408A-868E-DB0CCC8E0D66}" type="datetimeFigureOut">
              <a:rPr lang="sk-SK" smtClean="0"/>
              <a:pPr/>
              <a:t>23. 5. 2017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D5A29E-B756-4371-AE6C-671895E2E756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3663688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/>
              <a:pPr/>
              <a:t>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43822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10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3777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11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3777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12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3777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13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3777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14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5288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15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1865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16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1865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17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1865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18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1865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19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186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/>
              <a:pPr/>
              <a:t>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607360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20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1865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21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1865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/>
              <a:pPr/>
              <a:t>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421843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/>
              <a:pPr/>
              <a:t>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146794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/>
              <a:pPr/>
              <a:t>5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27408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6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8748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7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6372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8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69913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9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3361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DCB86-36FC-4B87-9CC3-C6642C5E1596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585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C718-A53E-4F2D-A799-2FC1192E5461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379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10B10-D541-4474-80BE-8E32B9070CE8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251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49B5B-0D76-4E1A-AB20-331FC0BA0081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233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813A4-7FCB-4462-85FC-6CE07F015076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749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15E66-7C40-471A-AB13-3E9CE9075424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297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C9E3D-FB7F-4D03-8A49-B2934185287A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358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89A71-1190-488C-B232-3C48918DC984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881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A4B30-9169-4124-BCEC-E74D9AEB7455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373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6E1AD-D095-4345-9D6D-8333EA544A54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009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38F95-5DC7-40D4-BF65-39B9DBDE2EAB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34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53F33-B4C3-44C2-BF8D-70515065F003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481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obsahu 5"/>
          <p:cNvSpPr txBox="1">
            <a:spLocks/>
          </p:cNvSpPr>
          <p:nvPr/>
        </p:nvSpPr>
        <p:spPr>
          <a:xfrm>
            <a:off x="-2215279" y="1046740"/>
            <a:ext cx="8496944" cy="4736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5843" lvl="1">
              <a:buSzPct val="60000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sk-SK" b="1" dirty="0" smtClean="0">
              <a:solidFill>
                <a:schemeClr val="tx1"/>
              </a:solidFill>
            </a:endParaRPr>
          </a:p>
        </p:txBody>
      </p:sp>
      <p:sp>
        <p:nvSpPr>
          <p:cNvPr id="12" name="Zástupný symbol obsahu 2"/>
          <p:cNvSpPr txBox="1">
            <a:spLocks/>
          </p:cNvSpPr>
          <p:nvPr/>
        </p:nvSpPr>
        <p:spPr>
          <a:xfrm>
            <a:off x="187262" y="2270476"/>
            <a:ext cx="8750261" cy="36581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sk-SK" sz="20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sk-SK" sz="20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2514" y="326789"/>
            <a:ext cx="53126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POWERPOINT PREZENTÁCIE</a:t>
            </a:r>
            <a:endParaRPr lang="en-US" sz="28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Zaoblený obdĺžnik 4"/>
          <p:cNvSpPr/>
          <p:nvPr/>
        </p:nvSpPr>
        <p:spPr>
          <a:xfrm>
            <a:off x="6722008" y="250671"/>
            <a:ext cx="2421992" cy="94407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575" tIns="19050" rIns="28575" bIns="19050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sk-SK" sz="1500" kern="1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Zástupný symbol obsahu 2"/>
          <p:cNvSpPr txBox="1">
            <a:spLocks/>
          </p:cNvSpPr>
          <p:nvPr/>
        </p:nvSpPr>
        <p:spPr>
          <a:xfrm>
            <a:off x="459033" y="926421"/>
            <a:ext cx="4496881" cy="30642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sk-SK" sz="2800" dirty="0" smtClean="0">
                <a:solidFill>
                  <a:schemeClr val="bg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OPERAČNÝ </a:t>
            </a:r>
            <a:r>
              <a:rPr lang="sk-SK" sz="2800" dirty="0">
                <a:solidFill>
                  <a:schemeClr val="bg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PROGRAM</a:t>
            </a:r>
          </a:p>
          <a:p>
            <a:pPr lvl="0" algn="l">
              <a:spcBef>
                <a:spcPts val="0"/>
              </a:spcBef>
            </a:pPr>
            <a:endParaRPr lang="sk-SK" sz="1800" dirty="0" smtClean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 algn="l">
              <a:spcBef>
                <a:spcPts val="0"/>
              </a:spcBef>
            </a:pPr>
            <a:r>
              <a:rPr lang="sk-SK" sz="4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EFEKTÍVNA </a:t>
            </a:r>
          </a:p>
          <a:p>
            <a:pPr lvl="0" algn="l">
              <a:spcBef>
                <a:spcPts val="0"/>
              </a:spcBef>
            </a:pPr>
            <a:r>
              <a:rPr lang="sk-SK" sz="4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VEREJNÁ </a:t>
            </a:r>
            <a:endParaRPr lang="sk-SK" sz="4600" dirty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 algn="l">
              <a:spcBef>
                <a:spcPts val="0"/>
              </a:spcBef>
            </a:pPr>
            <a:r>
              <a:rPr lang="sk-SK" sz="4600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SPRÁVA</a:t>
            </a:r>
          </a:p>
          <a:p>
            <a:pPr algn="just"/>
            <a:r>
              <a:rPr lang="sk-SK" sz="2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ITUÁ STRANA			 		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k-SK" sz="20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just">
              <a:buAutoNum type="arabicPeriod"/>
            </a:pPr>
            <a:endParaRPr lang="sk-SK" sz="20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4"/>
              </a:buBlip>
            </a:pPr>
            <a:endParaRPr lang="sk-SK" sz="20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9"/>
          <p:cNvSpPr txBox="1"/>
          <p:nvPr/>
        </p:nvSpPr>
        <p:spPr>
          <a:xfrm>
            <a:off x="7573749" y="6077896"/>
            <a:ext cx="13145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k-SK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BRATISLAVA</a:t>
            </a:r>
          </a:p>
          <a:p>
            <a:pPr algn="r"/>
            <a:r>
              <a:rPr lang="sk-SK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MÁJ 2017</a:t>
            </a:r>
            <a:endParaRPr lang="sk-SK" sz="14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Obdĺžnik 14"/>
          <p:cNvSpPr/>
          <p:nvPr/>
        </p:nvSpPr>
        <p:spPr>
          <a:xfrm>
            <a:off x="459033" y="4476792"/>
            <a:ext cx="4028536" cy="7648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sk-SK" sz="2000" i="1" cap="all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Dopytovo orientované projekty pre MNO</a:t>
            </a:r>
          </a:p>
        </p:txBody>
      </p:sp>
    </p:spTree>
    <p:extLst>
      <p:ext uri="{BB962C8B-B14F-4D97-AF65-F5344CB8AC3E}">
        <p14:creationId xmlns:p14="http://schemas.microsoft.com/office/powerpoint/2010/main" val="4239044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10550" y="1369930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310550" y="276045"/>
            <a:ext cx="86609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i="1" cap="small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OBČIANSKA </a:t>
            </a:r>
            <a:r>
              <a:rPr lang="pt-BR" sz="2400" b="1" i="1" cap="small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INFORMOVANOSŤ A PARTICIPÁCIA</a:t>
            </a:r>
            <a:endParaRPr lang="sk-SK" sz="2400" b="1" i="1" u="sng" cap="small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198407" y="1088049"/>
            <a:ext cx="8660921" cy="4835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sk-SK" sz="1400" b="1" i="1" u="sng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Povinná </a:t>
            </a:r>
            <a:r>
              <a:rPr lang="sk-SK" sz="1400" b="1" i="1" u="sng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hlavná oprávnená </a:t>
            </a:r>
            <a:r>
              <a:rPr lang="sk-SK" sz="1400" b="1" i="1" u="sng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aktivita č. 1 - Zapájanie sociálnych a ekonomických partnerov a MNO do prípravy, implementácie a hodnotenia procesov vo VS</a:t>
            </a:r>
            <a:endParaRPr lang="sk-SK" sz="1200" i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endParaRPr lang="sk-SK" sz="10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sk-SK" sz="10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Povinná hlavná aktivita je zameraná na budovanie a posilňovanie inštitucionálnych kapacít MNO, tvorbu partnerstiev, zlepšenie prístupu k informáciám o VS a zvyšovanie participácie na správe vecí verejných v niektorej alebo vo viacerých z definovaných </a:t>
            </a:r>
            <a:r>
              <a:rPr lang="sk-SK" sz="10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oblastí:</a:t>
            </a:r>
          </a:p>
          <a:p>
            <a:pPr algn="just">
              <a:lnSpc>
                <a:spcPct val="115000"/>
              </a:lnSpc>
            </a:pPr>
            <a:endParaRPr lang="sk-SK" sz="10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 algn="just">
              <a:lnSpc>
                <a:spcPct val="115000"/>
              </a:lnSpc>
              <a:buFontTx/>
              <a:buChar char="-"/>
            </a:pPr>
            <a:r>
              <a:rPr lang="sk-SK" sz="10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podporu </a:t>
            </a:r>
            <a:r>
              <a:rPr lang="sk-SK" sz="10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sieťovania organizácií</a:t>
            </a:r>
            <a:r>
              <a:rPr lang="sk-SK" sz="1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ako aj vzniku platforiem a strešných organizácií v témach a oblastiach, v ktorých zatiaľ neexistujú, ale aj ad hoc zoskupení, ktoré krátkodobo spolupracujú na presadení zmien v špecifickej tematickej oblasti, s cieľom zvyšovať kvalitu verejných politík vrátane zvyšovania povedomia zamestnancov MNO o predmetných </a:t>
            </a:r>
            <a:r>
              <a:rPr lang="sk-SK" sz="10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oblastiach</a:t>
            </a:r>
          </a:p>
          <a:p>
            <a:pPr marL="171450" indent="-171450" algn="just">
              <a:lnSpc>
                <a:spcPct val="115000"/>
              </a:lnSpc>
              <a:buFontTx/>
              <a:buChar char="-"/>
            </a:pPr>
            <a:r>
              <a:rPr lang="sk-SK" sz="10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posilnenie </a:t>
            </a:r>
            <a:r>
              <a:rPr lang="sk-SK" sz="10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spolupráce medzi MNO a samosprávou </a:t>
            </a:r>
            <a:r>
              <a:rPr lang="sk-SK" sz="1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(resp. </a:t>
            </a:r>
            <a:r>
              <a:rPr lang="sk-SK" sz="10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multi</a:t>
            </a:r>
            <a:r>
              <a:rPr lang="sk-SK" sz="1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-sektorové partnerstvá) pri vytváraní spoločných lokálnych partnerstiev s cieľom zvýšiť kvalitu verejných politík vrátane zvyšovania povedomia zamestnancov MNO a samospráv o predmetných </a:t>
            </a:r>
            <a:r>
              <a:rPr lang="sk-SK" sz="10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oblastiach</a:t>
            </a:r>
          </a:p>
          <a:p>
            <a:pPr marL="171450" indent="-171450" algn="just">
              <a:lnSpc>
                <a:spcPct val="115000"/>
              </a:lnSpc>
              <a:buFontTx/>
              <a:buChar char="-"/>
            </a:pPr>
            <a:r>
              <a:rPr lang="sk-SK" sz="10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prehĺbenie </a:t>
            </a:r>
            <a:r>
              <a:rPr lang="sk-SK" sz="10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informovanosti a porozumenia občanov v témach a verejných politikách</a:t>
            </a:r>
            <a:r>
              <a:rPr lang="sk-SK" sz="1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zvýšiť povedomie verejnosti o možnostiach účasti občanov na príprave verejných politík a stratégií na miestnej, regionálnej a národnej </a:t>
            </a:r>
            <a:r>
              <a:rPr lang="sk-SK" sz="10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úrovni</a:t>
            </a:r>
          </a:p>
          <a:p>
            <a:pPr marL="171450" indent="-171450" algn="just">
              <a:lnSpc>
                <a:spcPct val="115000"/>
              </a:lnSpc>
              <a:buFontTx/>
              <a:buChar char="-"/>
            </a:pPr>
            <a:r>
              <a:rPr lang="sk-SK" sz="10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zapojenie </a:t>
            </a:r>
            <a:r>
              <a:rPr lang="sk-SK" sz="10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občanov do verejných rozhodnutí</a:t>
            </a:r>
            <a:r>
              <a:rPr lang="sk-SK" sz="1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 vytvoriť podmienky na posilnenie účasti širokej verejnosti  na rozhodovacích procesoch na rôznych úrovniach riadenia spoločnosti; podpora nástrojov na zvyšovanie účasti; prehĺbenie informovanosti a informovaného rozhodovania občanov v témach, ktoré sa ich </a:t>
            </a:r>
            <a:r>
              <a:rPr lang="sk-SK" sz="10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týkajú</a:t>
            </a:r>
          </a:p>
          <a:p>
            <a:pPr marL="171450" indent="-171450" algn="just">
              <a:lnSpc>
                <a:spcPct val="115000"/>
              </a:lnSpc>
              <a:buFontTx/>
              <a:buChar char="-"/>
            </a:pPr>
            <a:r>
              <a:rPr lang="sk-SK" sz="10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podporu </a:t>
            </a:r>
            <a:r>
              <a:rPr lang="sk-SK" sz="10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iných foriem participácie </a:t>
            </a:r>
            <a:r>
              <a:rPr lang="sk-SK" sz="1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(participácia na tvorbe politík, </a:t>
            </a:r>
            <a:r>
              <a:rPr lang="sk-SK" sz="10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participatívne</a:t>
            </a:r>
            <a:r>
              <a:rPr lang="sk-SK" sz="1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plánovanie, </a:t>
            </a:r>
            <a:r>
              <a:rPr lang="sk-SK" sz="10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participatívna</a:t>
            </a:r>
            <a:r>
              <a:rPr lang="sk-SK" sz="1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tvorba verejných rozpočtov, zavádzanie </a:t>
            </a:r>
            <a:r>
              <a:rPr lang="sk-SK" sz="10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deliberatívnych</a:t>
            </a:r>
            <a:r>
              <a:rPr lang="sk-SK" sz="1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sz="10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prístupov)</a:t>
            </a:r>
          </a:p>
          <a:p>
            <a:pPr marL="171450" indent="-171450" algn="just">
              <a:lnSpc>
                <a:spcPct val="115000"/>
              </a:lnSpc>
              <a:buFontTx/>
              <a:buChar char="-"/>
            </a:pPr>
            <a:r>
              <a:rPr lang="sk-SK" sz="10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podporu </a:t>
            </a:r>
            <a:r>
              <a:rPr lang="sk-SK" sz="10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verejných diskusií </a:t>
            </a:r>
            <a:r>
              <a:rPr lang="sk-SK" sz="1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zapájania širšej verejnosti do odbornej diskusie, zvyšovanie kvality verejnej diskusie o verejných politikách, podpora odborných podujatí na tému reforma verejnej </a:t>
            </a:r>
            <a:r>
              <a:rPr lang="sk-SK" sz="10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správy</a:t>
            </a:r>
          </a:p>
          <a:p>
            <a:pPr marL="171450" indent="-171450" algn="just">
              <a:lnSpc>
                <a:spcPct val="115000"/>
              </a:lnSpc>
              <a:buFontTx/>
              <a:buChar char="-"/>
            </a:pPr>
            <a:r>
              <a:rPr lang="sk-SK" sz="10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podporu </a:t>
            </a:r>
            <a:r>
              <a:rPr lang="sk-SK" sz="10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otvorených dát </a:t>
            </a:r>
            <a:r>
              <a:rPr lang="sk-SK" sz="1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vzdelávanie verejnosti o prístupe k informáciám, šírenie povedomia o projektoch otvorených dát, sieťovanie iniciatív otvorených dát, zavádzanie nových nástrojov otvorených dát na regionálnej úrovni, tvorba koncepcií a metodík pre zavádzanie nástrojov otvorených dát na národnej </a:t>
            </a:r>
            <a:r>
              <a:rPr lang="sk-SK" sz="10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úrovni</a:t>
            </a:r>
            <a:endParaRPr lang="sk-SK" sz="10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endParaRPr lang="sk-SK" sz="10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87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10550" y="1369930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310550" y="276045"/>
            <a:ext cx="86609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600" b="1" i="1" u="sng" cap="small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Posudzovanie výstupov projektu vo vzťahu k zvolenému miestu realizácie</a:t>
            </a:r>
            <a:endParaRPr lang="sk-SK" sz="1600" b="1" i="1" u="sng" cap="small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198406" y="1266989"/>
            <a:ext cx="8660921" cy="4516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sk-SK" sz="14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Špecifikované v rámci podmienok poskytnutia príspevku (v časti 2.5 príslušnej výzvy).</a:t>
            </a:r>
          </a:p>
          <a:p>
            <a:pPr algn="just">
              <a:lnSpc>
                <a:spcPct val="115000"/>
              </a:lnSpc>
            </a:pPr>
            <a:endParaRPr lang="sk-SK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Žiadateľ si na základe cieľov projektu a plánovaného územného dopadu aktivít projektu zvolí príslušnú výzvu:</a:t>
            </a:r>
          </a:p>
          <a:p>
            <a:pPr algn="just">
              <a:lnSpc>
                <a:spcPct val="115000"/>
              </a:lnSpc>
            </a:pPr>
            <a:endParaRPr lang="sk-SK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28600" indent="-228600" algn="just">
              <a:lnSpc>
                <a:spcPct val="115000"/>
              </a:lnSpc>
              <a:buAutoNum type="alphaLcParenR"/>
            </a:pP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aktivity majú dopad na </a:t>
            </a:r>
            <a:r>
              <a:rPr lang="sk-SK" sz="14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rozvinutejší región</a:t>
            </a: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= územie Bratislavského kraja</a:t>
            </a:r>
          </a:p>
          <a:p>
            <a:pPr marL="228600" indent="-228600" algn="just">
              <a:lnSpc>
                <a:spcPct val="115000"/>
              </a:lnSpc>
              <a:buAutoNum type="alphaLcParenR"/>
            </a:pPr>
            <a:endParaRPr lang="sk-SK" sz="14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28600" indent="-228600" algn="just">
              <a:lnSpc>
                <a:spcPct val="115000"/>
              </a:lnSpc>
              <a:buAutoNum type="alphaLcParenR"/>
            </a:pPr>
            <a:r>
              <a:rPr lang="sk-SK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ktivity </a:t>
            </a:r>
            <a:r>
              <a:rPr lang="sk-SK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majú dopad na </a:t>
            </a:r>
            <a:r>
              <a:rPr lang="sk-SK" sz="14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menej rozvinutý </a:t>
            </a:r>
            <a:r>
              <a:rPr lang="sk-SK" sz="14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región</a:t>
            </a:r>
            <a:r>
              <a:rPr lang="sk-SK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 územie ktoréhokoľvek kraja/krajov s výnimkou Bratislavského kraja</a:t>
            </a:r>
          </a:p>
          <a:p>
            <a:pPr marL="228600" indent="-228600" algn="just">
              <a:lnSpc>
                <a:spcPct val="115000"/>
              </a:lnSpc>
              <a:buAutoNum type="alphaLcParenR"/>
            </a:pPr>
            <a:endParaRPr lang="sk-SK" sz="14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28600" indent="-228600" algn="just">
              <a:lnSpc>
                <a:spcPct val="115000"/>
              </a:lnSpc>
              <a:buAutoNum type="alphaLcParenR"/>
            </a:pPr>
            <a:r>
              <a:rPr lang="sk-SK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ktivity majú dopad na oba regióny (celá </a:t>
            </a:r>
            <a:r>
              <a:rPr lang="sk-SK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SR) = zároveň rozvinutejší región </a:t>
            </a: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(územie </a:t>
            </a:r>
            <a:r>
              <a:rPr lang="sk-SK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Bratislavského kraja) a zároveň menej rozvinutý región </a:t>
            </a: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(územie </a:t>
            </a:r>
            <a:r>
              <a:rPr lang="sk-SK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Trnavského kraja, Nitrianskeho kraja, Banskobystrického kraja, Trenčianskeho kraja, Žilinského kraja, Prešovského kraja a Košického kraja</a:t>
            </a: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– </a:t>
            </a:r>
            <a:r>
              <a:rPr lang="sk-SK" sz="1400" b="1" u="sng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povinný dopad na všetkých 8 krajov SR !!!</a:t>
            </a:r>
          </a:p>
          <a:p>
            <a:pPr algn="just">
              <a:lnSpc>
                <a:spcPct val="115000"/>
              </a:lnSpc>
            </a:pPr>
            <a:endParaRPr lang="sk-SK" sz="14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sk-SK" sz="14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 posudzovanie nemá </a:t>
            </a:r>
            <a:r>
              <a:rPr lang="sk-SK" sz="14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vplyv umiestnenie administratívneho sídla </a:t>
            </a:r>
            <a:r>
              <a:rPr lang="sk-SK" sz="14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žiadateľa/partnera, ale miesto realizácie resp. miesto skutočného dopadu aktivít na cieľovú skupinu.</a:t>
            </a:r>
            <a:endParaRPr lang="sk-SK" sz="1400" i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sk-SK" sz="12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83637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10550" y="1369930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310550" y="276045"/>
            <a:ext cx="86609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000" b="1" i="1" u="sng" cap="small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Zjednodušenie administrácie financovania projektov</a:t>
            </a:r>
            <a:endParaRPr lang="sk-SK" sz="2000" b="1" i="1" u="sng" cap="small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198406" y="1185103"/>
            <a:ext cx="8660921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sk-SK" sz="14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 pre OP EVS sa rozhodol prijímateľom uľahčiť </a:t>
            </a:r>
            <a:r>
              <a:rPr lang="sk-SK" sz="14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finančné </a:t>
            </a:r>
            <a:r>
              <a:rPr lang="sk-SK" sz="14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riadenie projektu </a:t>
            </a:r>
            <a:r>
              <a:rPr lang="sk-SK" sz="14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prostredníctvom využitia postupu zjednodušeného </a:t>
            </a:r>
            <a:r>
              <a:rPr lang="sk-SK" sz="14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vykazovania </a:t>
            </a:r>
            <a:r>
              <a:rPr lang="sk-SK" sz="14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výdavkov v </a:t>
            </a:r>
            <a:r>
              <a:rPr lang="sk-SK" sz="14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zmysle čl. 14 ods. 2 Nariadenia Európskeho parlamentu a Rady (EÚ) č. 1304/2013 z 17. decembra 2013 o Európskom sociálnom fonde a o zrušení nariadenia Rady (ES) č. </a:t>
            </a:r>
            <a:r>
              <a:rPr lang="sk-SK" sz="14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1081/2006.</a:t>
            </a:r>
          </a:p>
          <a:p>
            <a:pPr algn="just">
              <a:lnSpc>
                <a:spcPct val="115000"/>
              </a:lnSpc>
            </a:pPr>
            <a:endParaRPr lang="sk-SK" sz="1400" i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lnSpc>
                <a:spcPct val="115000"/>
              </a:lnSpc>
              <a:buFontTx/>
              <a:buChar char="-"/>
            </a:pPr>
            <a:r>
              <a:rPr lang="pl-PL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tzv. </a:t>
            </a:r>
            <a:r>
              <a:rPr lang="pl-PL" sz="14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paušálna sadzba </a:t>
            </a:r>
            <a:r>
              <a:rPr lang="pl-PL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 krytie ostatných nákladov </a:t>
            </a:r>
            <a:r>
              <a:rPr lang="pl-PL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projektu</a:t>
            </a:r>
          </a:p>
          <a:p>
            <a:pPr algn="just">
              <a:lnSpc>
                <a:spcPct val="115000"/>
              </a:lnSpc>
            </a:pPr>
            <a:endParaRPr lang="pl-PL" sz="14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lnSpc>
                <a:spcPct val="115000"/>
              </a:lnSpc>
              <a:buFontTx/>
              <a:buChar char="-"/>
            </a:pPr>
            <a:r>
              <a:rPr lang="pl-PL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stanovená vo výške </a:t>
            </a:r>
            <a:r>
              <a:rPr lang="pl-PL" sz="14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40% z celkových priamych nákladoch na </a:t>
            </a:r>
            <a:r>
              <a:rPr lang="pl-PL" sz="14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zamestnancov</a:t>
            </a:r>
          </a:p>
          <a:p>
            <a:pPr marL="285750" indent="-285750" algn="just">
              <a:lnSpc>
                <a:spcPct val="115000"/>
              </a:lnSpc>
              <a:buFontTx/>
              <a:buChar char="-"/>
            </a:pPr>
            <a:endParaRPr lang="pl-PL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lnSpc>
                <a:spcPct val="115000"/>
              </a:lnSpc>
              <a:buFontTx/>
              <a:buChar char="-"/>
            </a:pPr>
            <a:r>
              <a:rPr lang="pl-PL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pl-PL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rijímateľ bude v rámci žiadostí o platbu (ŽoP) v procese implementácie projektu reálnym vykazovaním deklarovať iba skutočne vynaložené priame výdavky na zamestnancov</a:t>
            </a:r>
          </a:p>
          <a:p>
            <a:pPr marL="285750" indent="-285750" algn="just">
              <a:lnSpc>
                <a:spcPct val="115000"/>
              </a:lnSpc>
              <a:buFontTx/>
              <a:buChar char="-"/>
            </a:pPr>
            <a:endParaRPr lang="pl-PL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lnSpc>
                <a:spcPct val="115000"/>
              </a:lnSpc>
              <a:buFontTx/>
              <a:buChar char="-"/>
            </a:pPr>
            <a:r>
              <a:rPr lang="pl-PL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</a:t>
            </a:r>
            <a:r>
              <a:rPr lang="pl-PL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deklarovaným výdavkom obdrží 40% z ich hodnoty na financovanie ostatných výdavkov</a:t>
            </a:r>
          </a:p>
          <a:p>
            <a:pPr marL="285750" indent="-285750" algn="just">
              <a:lnSpc>
                <a:spcPct val="115000"/>
              </a:lnSpc>
              <a:buFontTx/>
              <a:buChar char="-"/>
            </a:pPr>
            <a:endParaRPr lang="pl-PL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lnSpc>
                <a:spcPct val="115000"/>
              </a:lnSpc>
              <a:buFontTx/>
              <a:buChar char="-"/>
            </a:pPr>
            <a:r>
              <a:rPr lang="pl-PL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pl-PL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apr. </a:t>
            </a:r>
            <a:r>
              <a:rPr lang="pl-PL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pl-PL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 v ŽoP deklaruje oprávnené priame výdavky na zamestnancov v hodnote 10 000 EUR oprávnenými výdavkami bude aj 4000 EUR na ostané výdavky projektu (spôsob transferu závisí od zvoleného systému financovania, viac pri podmienkach poskytnutia príspevku) </a:t>
            </a:r>
            <a:endParaRPr lang="sk-SK" sz="14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endParaRPr lang="sk-SK" sz="1400" i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endParaRPr lang="sk-SK" sz="1400" i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endParaRPr lang="sk-SK" sz="1400" i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endParaRPr lang="sk-SK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sk-SK" sz="12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8441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98406" y="1369930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310550" y="276045"/>
            <a:ext cx="86609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000" b="1" i="1" u="sng" cap="small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Zjednodušenie administrácie financovania projektov</a:t>
            </a:r>
            <a:endParaRPr lang="sk-SK" sz="2000" b="1" i="1" u="sng" cap="small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198406" y="1185103"/>
            <a:ext cx="8660921" cy="5346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sk-SK" sz="14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 priame výdavky </a:t>
            </a:r>
            <a:r>
              <a:rPr lang="sk-SK" sz="14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 vlastných zamestnancov </a:t>
            </a:r>
            <a:r>
              <a:rPr lang="sk-SK" sz="14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prijímateľa sa považujú všetky výdavky na zamestnancov s výnimkou nasledovných:</a:t>
            </a:r>
          </a:p>
          <a:p>
            <a:pPr algn="just">
              <a:lnSpc>
                <a:spcPct val="115000"/>
              </a:lnSpc>
            </a:pPr>
            <a:endParaRPr lang="sk-SK" sz="1400" b="1" i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sk-SK" sz="14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	prípravná fáza realizácie projektu (napr. príprava žiadosti o NFP),</a:t>
            </a:r>
          </a:p>
          <a:p>
            <a:pPr marL="450850" indent="-450850" algn="just">
              <a:lnSpc>
                <a:spcPct val="150000"/>
              </a:lnSpc>
              <a:buFontTx/>
              <a:buChar char="-"/>
            </a:pPr>
            <a:r>
              <a:rPr lang="sk-SK" sz="14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právne </a:t>
            </a:r>
            <a:r>
              <a:rPr lang="sk-SK" sz="14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poradenstvo (napr. spisovanie listín o právnych úkonoch, spracúvanie právnych rozborov</a:t>
            </a:r>
            <a:r>
              <a:rPr lang="sk-SK" sz="14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),</a:t>
            </a:r>
            <a:endParaRPr lang="sk-SK" sz="1400" i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sk-SK" sz="14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	publicita a informovanosť projektu,</a:t>
            </a:r>
          </a:p>
          <a:p>
            <a:pPr algn="just">
              <a:lnSpc>
                <a:spcPct val="150000"/>
              </a:lnSpc>
            </a:pPr>
            <a:r>
              <a:rPr lang="sk-SK" sz="14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	vedenie účtovníctva,</a:t>
            </a:r>
          </a:p>
          <a:p>
            <a:pPr algn="just">
              <a:lnSpc>
                <a:spcPct val="150000"/>
              </a:lnSpc>
            </a:pPr>
            <a:r>
              <a:rPr lang="sk-SK" sz="14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	vedenie agendy personalistiky a miezd,</a:t>
            </a:r>
          </a:p>
          <a:p>
            <a:pPr algn="just">
              <a:lnSpc>
                <a:spcPct val="150000"/>
              </a:lnSpc>
            </a:pPr>
            <a:r>
              <a:rPr lang="sk-SK" sz="14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	verejného obstarávania (vrátane prieskumu trhu),</a:t>
            </a:r>
          </a:p>
          <a:p>
            <a:pPr algn="just">
              <a:lnSpc>
                <a:spcPct val="150000"/>
              </a:lnSpc>
            </a:pPr>
            <a:r>
              <a:rPr lang="sk-SK" sz="14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	obslužné činnosti (upratovanie, čistenie, rozmnožovanie materiálov a pod.),</a:t>
            </a:r>
          </a:p>
          <a:p>
            <a:pPr algn="just">
              <a:lnSpc>
                <a:spcPct val="150000"/>
              </a:lnSpc>
            </a:pPr>
            <a:r>
              <a:rPr lang="sk-SK" sz="14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	opravy a údržbu majetku využívaného pre účely projektu, </a:t>
            </a:r>
          </a:p>
          <a:p>
            <a:pPr algn="just">
              <a:lnSpc>
                <a:spcPct val="150000"/>
              </a:lnSpc>
            </a:pPr>
            <a:r>
              <a:rPr lang="sk-SK" sz="14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	vedenie vozidla využívaného personálom projektu,</a:t>
            </a:r>
          </a:p>
          <a:p>
            <a:pPr algn="just">
              <a:lnSpc>
                <a:spcPct val="150000"/>
              </a:lnSpc>
            </a:pPr>
            <a:r>
              <a:rPr lang="sk-SK" sz="14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	kontrola a odborný dohľad (vrátane riadenia organizácie ).</a:t>
            </a:r>
          </a:p>
          <a:p>
            <a:pPr algn="just">
              <a:lnSpc>
                <a:spcPct val="115000"/>
              </a:lnSpc>
            </a:pPr>
            <a:endParaRPr lang="sk-SK" sz="1400" i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endParaRPr lang="sk-SK" sz="1400" i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endParaRPr lang="sk-SK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sk-SK" sz="12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3227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10550" y="1369930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310550" y="276045"/>
            <a:ext cx="86609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b="1" i="1" cap="small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Podmienky poskytnutia príspevku</a:t>
            </a:r>
            <a:endParaRPr lang="sk-SK" sz="2400" b="1" i="1" u="sng" cap="small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198406" y="1416027"/>
            <a:ext cx="8660921" cy="405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sk-SK" sz="12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Podrobne definované </a:t>
            </a:r>
            <a:r>
              <a:rPr lang="sk-SK" sz="12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 texte Výzvy </a:t>
            </a:r>
            <a:r>
              <a:rPr lang="sk-SK" sz="12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 predkladanie </a:t>
            </a:r>
            <a:r>
              <a:rPr lang="sk-SK" sz="1200" b="1" i="1" dirty="0" err="1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2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ide o nasledovné skupiny podmienok:</a:t>
            </a:r>
          </a:p>
          <a:p>
            <a:pPr algn="just">
              <a:lnSpc>
                <a:spcPct val="115000"/>
              </a:lnSpc>
            </a:pPr>
            <a:endParaRPr lang="sk-SK" sz="10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 algn="just">
              <a:lnSpc>
                <a:spcPct val="200000"/>
              </a:lnSpc>
              <a:buFontTx/>
              <a:buChar char="-"/>
            </a:pP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právnenosť žiadateľa</a:t>
            </a:r>
          </a:p>
          <a:p>
            <a:pPr marL="171450" indent="-171450" algn="just">
              <a:lnSpc>
                <a:spcPct val="200000"/>
              </a:lnSpc>
              <a:buFontTx/>
              <a:buChar char="-"/>
            </a:pP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právnenosť </a:t>
            </a: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partnera (ak je relevantné</a:t>
            </a: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marL="171450" indent="-171450" algn="just">
              <a:lnSpc>
                <a:spcPct val="200000"/>
              </a:lnSpc>
              <a:buFontTx/>
              <a:buChar char="-"/>
            </a:pP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právnenosť </a:t>
            </a: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aktivít realizácie </a:t>
            </a: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projektu</a:t>
            </a:r>
          </a:p>
          <a:p>
            <a:pPr marL="171450" indent="-171450" algn="just">
              <a:lnSpc>
                <a:spcPct val="200000"/>
              </a:lnSpc>
              <a:buFontTx/>
              <a:buChar char="-"/>
            </a:pP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právnenosť </a:t>
            </a: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výdavkov realizácie </a:t>
            </a: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projektu</a:t>
            </a:r>
          </a:p>
          <a:p>
            <a:pPr marL="171450" indent="-171450" algn="just">
              <a:lnSpc>
                <a:spcPct val="200000"/>
              </a:lnSpc>
              <a:buFontTx/>
              <a:buChar char="-"/>
            </a:pPr>
            <a:r>
              <a:rPr lang="pl-PL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pl-PL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právnenosť </a:t>
            </a:r>
            <a:r>
              <a:rPr lang="pl-PL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miesta realizácie </a:t>
            </a:r>
            <a:r>
              <a:rPr lang="pl-PL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projektu</a:t>
            </a:r>
          </a:p>
          <a:p>
            <a:pPr marL="171450" indent="-171450" algn="just">
              <a:lnSpc>
                <a:spcPct val="200000"/>
              </a:lnSpc>
              <a:buFontTx/>
              <a:buChar char="-"/>
            </a:pP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odmienka </a:t>
            </a: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splnenia kritérií pre výber </a:t>
            </a: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projektov</a:t>
            </a:r>
          </a:p>
          <a:p>
            <a:pPr marL="171450" indent="-171450" algn="just">
              <a:lnSpc>
                <a:spcPct val="200000"/>
              </a:lnSpc>
              <a:buFontTx/>
              <a:buChar char="-"/>
            </a:pP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pôsob financovania</a:t>
            </a:r>
          </a:p>
          <a:p>
            <a:pPr marL="171450" indent="-171450" algn="just">
              <a:lnSpc>
                <a:spcPct val="200000"/>
              </a:lnSpc>
              <a:buFontTx/>
              <a:buChar char="-"/>
            </a:pP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plnenie </a:t>
            </a: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podmienok ustanovených v osobitných </a:t>
            </a: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predpisoch</a:t>
            </a:r>
          </a:p>
          <a:p>
            <a:pPr marL="171450" indent="-171450" algn="just">
              <a:lnSpc>
                <a:spcPct val="200000"/>
              </a:lnSpc>
              <a:buFontTx/>
              <a:buChar char="-"/>
            </a:pPr>
            <a:r>
              <a:rPr lang="sk-SK" sz="12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ď</a:t>
            </a:r>
            <a:r>
              <a:rPr lang="sk-SK" sz="12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alšie </a:t>
            </a:r>
            <a:r>
              <a:rPr lang="sk-SK" sz="12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podmienky poskytnutia </a:t>
            </a:r>
            <a:r>
              <a:rPr lang="sk-SK" sz="12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príspevku</a:t>
            </a:r>
          </a:p>
          <a:p>
            <a:pPr algn="just">
              <a:lnSpc>
                <a:spcPct val="115000"/>
              </a:lnSpc>
            </a:pPr>
            <a:r>
              <a:rPr lang="sk-SK" sz="12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174401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10550" y="1544524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310550" y="276045"/>
            <a:ext cx="86609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b="1" i="1" cap="small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Podmienky poskytnutia príspevku</a:t>
            </a:r>
            <a:endParaRPr lang="sk-SK" sz="2400" b="1" i="1" u="sng" cap="small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310550" y="1478699"/>
            <a:ext cx="6892506" cy="3967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sk-SK" sz="12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Ďalšie </a:t>
            </a:r>
            <a:r>
              <a:rPr lang="sk-SK" sz="12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podmienky poskytnutia </a:t>
            </a:r>
            <a:r>
              <a:rPr lang="sk-SK" sz="12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príspevku:</a:t>
            </a:r>
            <a:endParaRPr lang="sk-SK" sz="1200" b="1" i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endParaRPr lang="sk-SK" sz="10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 algn="just">
              <a:lnSpc>
                <a:spcPct val="200000"/>
              </a:lnSpc>
              <a:buFontTx/>
              <a:buChar char="-"/>
            </a:pP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aximálna </a:t>
            </a: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minimálna výška </a:t>
            </a: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príspevku</a:t>
            </a:r>
          </a:p>
          <a:p>
            <a:pPr marL="171450" indent="-171450" algn="just">
              <a:lnSpc>
                <a:spcPct val="200000"/>
              </a:lnSpc>
              <a:buFontTx/>
              <a:buChar char="-"/>
            </a:pP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právnenosť </a:t>
            </a: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cieľovej skupiny v zmysle operačného programu Efektívna verejná </a:t>
            </a: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správa</a:t>
            </a:r>
          </a:p>
          <a:p>
            <a:pPr marL="171450" indent="-171450" algn="just">
              <a:lnSpc>
                <a:spcPct val="200000"/>
              </a:lnSpc>
              <a:buFontTx/>
              <a:buChar char="-"/>
            </a:pP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odmienka </a:t>
            </a: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poskytnutia príspevku z hľadiska definovania merateľných ukazovateľov </a:t>
            </a: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projektu</a:t>
            </a:r>
          </a:p>
          <a:p>
            <a:pPr marL="171450" indent="-171450" algn="just">
              <a:lnSpc>
                <a:spcPct val="200000"/>
              </a:lnSpc>
              <a:buFontTx/>
              <a:buChar char="-"/>
            </a:pP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odmienka </a:t>
            </a: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poskytnutia príspevku z hľadiska súladu s horizontálnymi </a:t>
            </a: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princípmi</a:t>
            </a:r>
          </a:p>
          <a:p>
            <a:pPr marL="171450" indent="-171450" algn="just">
              <a:lnSpc>
                <a:spcPct val="200000"/>
              </a:lnSpc>
              <a:buFontTx/>
              <a:buChar char="-"/>
            </a:pP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</a:t>
            </a: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asová </a:t>
            </a: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oprávnenosť realizácie </a:t>
            </a: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projektu</a:t>
            </a:r>
          </a:p>
          <a:p>
            <a:pPr marL="171450" indent="-171450" algn="just">
              <a:lnSpc>
                <a:spcPct val="200000"/>
              </a:lnSpc>
              <a:buFontTx/>
              <a:buChar char="-"/>
            </a:pP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sobitná </a:t>
            </a: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podmienka poskytnutia </a:t>
            </a: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príspevku</a:t>
            </a:r>
          </a:p>
          <a:p>
            <a:pPr algn="just">
              <a:lnSpc>
                <a:spcPct val="115000"/>
              </a:lnSpc>
            </a:pPr>
            <a:endParaRPr lang="sk-SK" sz="10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endParaRPr lang="sk-SK" sz="10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sk-SK" sz="1200" b="1" i="1" u="sng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Viď formulár výzvy na predkladanie </a:t>
            </a:r>
            <a:r>
              <a:rPr lang="sk-SK" sz="1200" b="1" i="1" u="sng" dirty="0" err="1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200" b="1" i="1" u="sng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...</a:t>
            </a:r>
          </a:p>
        </p:txBody>
      </p:sp>
    </p:spTree>
    <p:extLst>
      <p:ext uri="{BB962C8B-B14F-4D97-AF65-F5344CB8AC3E}">
        <p14:creationId xmlns:p14="http://schemas.microsoft.com/office/powerpoint/2010/main" val="401274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93739" y="1544524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310550" y="276045"/>
            <a:ext cx="86609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b="1" i="1" cap="small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Zoznam merateľných </a:t>
            </a:r>
            <a:r>
              <a:rPr lang="sk-SK" b="1" i="1" cap="small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ukazovateľov - tvorba lepšej verejnej politiky</a:t>
            </a:r>
            <a:endParaRPr lang="sk-SK" b="1" i="1" u="sng" cap="small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9729656"/>
              </p:ext>
            </p:extLst>
          </p:nvPr>
        </p:nvGraphicFramePr>
        <p:xfrm>
          <a:off x="310550" y="1125199"/>
          <a:ext cx="8519360" cy="47569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1122"/>
                <a:gridCol w="1242906"/>
                <a:gridCol w="1811623"/>
                <a:gridCol w="1212342"/>
                <a:gridCol w="1302834"/>
                <a:gridCol w="773071"/>
                <a:gridCol w="1445462"/>
              </a:tblGrid>
              <a:tr h="49622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900" dirty="0">
                          <a:effectLst/>
                        </a:rPr>
                        <a:t>Kód ukazovateľa</a:t>
                      </a:r>
                      <a:endParaRPr lang="sk-SK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87" marR="36387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900">
                          <a:effectLst/>
                        </a:rPr>
                        <a:t> Názov  ukazovateľa</a:t>
                      </a:r>
                      <a:endParaRPr lang="sk-SK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87" marR="36387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900" dirty="0">
                          <a:effectLst/>
                        </a:rPr>
                        <a:t>Definícia/metóda výpočtu/ merná jednotka (počet podľa definície ukazovateľa)</a:t>
                      </a:r>
                      <a:endParaRPr lang="sk-SK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87" marR="36387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900" dirty="0">
                          <a:effectLst/>
                        </a:rPr>
                        <a:t>Plánovaná hodnota </a:t>
                      </a:r>
                      <a:endParaRPr lang="sk-SK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87" marR="36387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900" dirty="0">
                          <a:effectLst/>
                        </a:rPr>
                        <a:t>Čas plnenia </a:t>
                      </a:r>
                      <a:endParaRPr lang="sk-SK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87" marR="36387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900" dirty="0">
                          <a:effectLst/>
                        </a:rPr>
                        <a:t>Príznak rizika</a:t>
                      </a:r>
                      <a:endParaRPr lang="sk-SK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87" marR="36387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900" dirty="0">
                          <a:effectLst/>
                        </a:rPr>
                        <a:t>Relevancia k HP</a:t>
                      </a:r>
                      <a:endParaRPr lang="sk-SK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87" marR="36387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8303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58750" algn="l"/>
                        </a:tabLst>
                      </a:pPr>
                      <a:r>
                        <a:rPr lang="sk-SK" sz="900">
                          <a:effectLst/>
                        </a:rPr>
                        <a:t>P0178</a:t>
                      </a:r>
                      <a:endParaRPr lang="sk-SK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87" marR="3638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900">
                          <a:effectLst/>
                        </a:rPr>
                        <a:t>Počet koncepčných, analytických a metodických materiálov</a:t>
                      </a:r>
                      <a:endParaRPr lang="sk-SK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87" marR="3638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900">
                          <a:effectLst/>
                        </a:rPr>
                        <a:t>Celkový počet koncepčných, analytických a metodických materiálov vypracovaných prostredníctvom zrealizovaných projektov.</a:t>
                      </a:r>
                      <a:endParaRPr lang="sk-SK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87" marR="3638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900">
                          <a:effectLst/>
                        </a:rPr>
                        <a:t> </a:t>
                      </a:r>
                      <a:endParaRPr lang="sk-SK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87" marR="3638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900">
                          <a:effectLst/>
                        </a:rPr>
                        <a:t>Koniec realizácie projektu</a:t>
                      </a:r>
                      <a:endParaRPr lang="sk-SK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87" marR="3638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900">
                          <a:effectLst/>
                        </a:rPr>
                        <a:t>Bez príznaku</a:t>
                      </a:r>
                      <a:endParaRPr lang="sk-SK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87" marR="36387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/>
                        <a:buChar char=""/>
                      </a:pPr>
                      <a:r>
                        <a:rPr lang="sk-SK" sz="900">
                          <a:effectLst/>
                        </a:rPr>
                        <a:t>Udržateľný rozvoj</a:t>
                      </a:r>
                      <a:endParaRPr lang="sk-SK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87" marR="36387" marT="0" marB="0"/>
                </a:tc>
              </a:tr>
              <a:tr h="1157864">
                <a:tc>
                  <a:txBody>
                    <a:bodyPr/>
                    <a:lstStyle/>
                    <a:p>
                      <a:pPr indent="13589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900">
                          <a:effectLst/>
                        </a:rPr>
                        <a:t>P0587</a:t>
                      </a:r>
                      <a:endParaRPr lang="sk-SK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87" marR="3638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900">
                          <a:effectLst/>
                        </a:rPr>
                        <a:t>Počet zrealizovaných hodnotení, analýz a štúdií</a:t>
                      </a:r>
                      <a:endParaRPr lang="sk-SK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87" marR="3638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900">
                          <a:effectLst/>
                        </a:rPr>
                        <a:t>Počet všetkých zrealizovaných  materiálov (napr. hodnotenia, štúdie, posudky, analýzy a pod.) Ukazovateľ sleduje oblasť hodnotení, štúdii, posudkov, analýz a pod. vypracovaných v rámci OP</a:t>
                      </a:r>
                      <a:endParaRPr lang="sk-SK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87" marR="3638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900" dirty="0">
                          <a:effectLst/>
                        </a:rPr>
                        <a:t> </a:t>
                      </a:r>
                      <a:endParaRPr lang="sk-SK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87" marR="3638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900">
                          <a:effectLst/>
                        </a:rPr>
                        <a:t>K dňu ukončenia aktivity</a:t>
                      </a:r>
                      <a:endParaRPr lang="sk-SK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87" marR="3638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900">
                          <a:effectLst/>
                        </a:rPr>
                        <a:t>Bez príznaku</a:t>
                      </a:r>
                      <a:endParaRPr lang="sk-SK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87" marR="36387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/>
                        <a:buChar char=""/>
                      </a:pPr>
                      <a:r>
                        <a:rPr lang="sk-SK" sz="900">
                          <a:effectLst/>
                        </a:rPr>
                        <a:t>N/A</a:t>
                      </a:r>
                      <a:endParaRPr lang="sk-SK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87" marR="36387" marT="0" marB="0"/>
                </a:tc>
              </a:tr>
              <a:tr h="2272579">
                <a:tc>
                  <a:txBody>
                    <a:bodyPr/>
                    <a:lstStyle/>
                    <a:p>
                      <a:pPr indent="13589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900">
                          <a:effectLst/>
                        </a:rPr>
                        <a:t>P0589</a:t>
                      </a:r>
                      <a:endParaRPr lang="sk-SK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87" marR="3638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900">
                          <a:effectLst/>
                        </a:rPr>
                        <a:t>Počet zrealizovaných informačných aktivít</a:t>
                      </a:r>
                      <a:endParaRPr lang="sk-SK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87" marR="3638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900" dirty="0">
                          <a:effectLst/>
                        </a:rPr>
                        <a:t>Celkový počet informačných aktivít zrealizovaných prostredníctvom projektov.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900" dirty="0">
                          <a:effectLst/>
                        </a:rPr>
                        <a:t>Informačnou aktivitou sa rozumie najmä: konferencia, školenie, seminár, </a:t>
                      </a:r>
                      <a:r>
                        <a:rPr lang="sk-SK" sz="900" dirty="0" err="1">
                          <a:effectLst/>
                        </a:rPr>
                        <a:t>workshop</a:t>
                      </a:r>
                      <a:r>
                        <a:rPr lang="sk-SK" sz="900" dirty="0">
                          <a:effectLst/>
                        </a:rPr>
                        <a:t>, </a:t>
                      </a:r>
                      <a:r>
                        <a:rPr lang="sk-SK" sz="900" dirty="0" err="1">
                          <a:effectLst/>
                        </a:rPr>
                        <a:t>infodeň</a:t>
                      </a:r>
                      <a:r>
                        <a:rPr lang="sk-SK" sz="900" dirty="0">
                          <a:effectLst/>
                        </a:rPr>
                        <a:t>, veľtrh, výstava, TV/rozhlasový spot, inzercia na internete, inzercia v tlači, publikácia, </a:t>
                      </a:r>
                      <a:r>
                        <a:rPr lang="sk-SK" sz="900" dirty="0" err="1">
                          <a:effectLst/>
                        </a:rPr>
                        <a:t>webstránka</a:t>
                      </a:r>
                      <a:r>
                        <a:rPr lang="sk-SK" sz="900" dirty="0">
                          <a:effectLst/>
                        </a:rPr>
                        <a:t>, prieskum verejnej mienky a iné aktivity zamerané na informovanie cieľových skupín.</a:t>
                      </a:r>
                      <a:endParaRPr lang="sk-SK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87" marR="3638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900">
                          <a:effectLst/>
                        </a:rPr>
                        <a:t> </a:t>
                      </a:r>
                      <a:endParaRPr lang="sk-SK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87" marR="3638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900">
                          <a:effectLst/>
                        </a:rPr>
                        <a:t>Koniec realizácie projektu</a:t>
                      </a:r>
                      <a:endParaRPr lang="sk-SK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87" marR="3638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900">
                          <a:effectLst/>
                        </a:rPr>
                        <a:t>Bez príznaku</a:t>
                      </a:r>
                      <a:endParaRPr lang="sk-SK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87" marR="36387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/>
                        <a:buChar char=""/>
                      </a:pPr>
                      <a:r>
                        <a:rPr lang="sk-SK" sz="900" dirty="0">
                          <a:effectLst/>
                        </a:rPr>
                        <a:t>Rovnosť mužov a žien a nediskriminácia</a:t>
                      </a:r>
                      <a:endParaRPr lang="sk-SK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387" marR="3638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4895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93739" y="1544524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310550" y="276045"/>
            <a:ext cx="86609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b="1" i="1" cap="small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Zoznam merateľných </a:t>
            </a:r>
            <a:r>
              <a:rPr lang="sk-SK" b="1" i="1" cap="small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ukazovateľov - tvorba lepšej verejnej politiky</a:t>
            </a:r>
            <a:endParaRPr lang="sk-SK" b="1" i="1" u="sng" cap="small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7012518"/>
              </p:ext>
            </p:extLst>
          </p:nvPr>
        </p:nvGraphicFramePr>
        <p:xfrm>
          <a:off x="393738" y="1131292"/>
          <a:ext cx="8293061" cy="46546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11700"/>
                <a:gridCol w="1209890"/>
                <a:gridCol w="1763501"/>
                <a:gridCol w="1180140"/>
                <a:gridCol w="1268227"/>
                <a:gridCol w="752536"/>
                <a:gridCol w="1407067"/>
              </a:tblGrid>
              <a:tr h="1172830">
                <a:tc>
                  <a:txBody>
                    <a:bodyPr/>
                    <a:lstStyle/>
                    <a:p>
                      <a:pPr indent="13589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 dirty="0">
                          <a:effectLst/>
                        </a:rPr>
                        <a:t>P0726</a:t>
                      </a:r>
                      <a:endParaRPr lang="sk-SK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Počet zanalyzovaných legislatívnych noriem, metodických pokynov a usmernení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Počet legislatívnych noriem, metodických pokynov a usmernení, ktoré sú zanalyzované v rámci aktivít projektu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 dirty="0">
                          <a:effectLst/>
                        </a:rPr>
                        <a:t> </a:t>
                      </a:r>
                      <a:endParaRPr lang="sk-SK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>
                          <a:effectLst/>
                        </a:rPr>
                        <a:t>Koniec realizácie projektu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>
                          <a:effectLst/>
                        </a:rPr>
                        <a:t>Bez príznaku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/>
                        <a:buChar char=""/>
                      </a:pPr>
                      <a:r>
                        <a:rPr lang="sk-SK" sz="1000">
                          <a:effectLst/>
                        </a:rPr>
                        <a:t>Udržateľný rozvoj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</a:tr>
              <a:tr h="1624837">
                <a:tc>
                  <a:txBody>
                    <a:bodyPr/>
                    <a:lstStyle/>
                    <a:p>
                      <a:pPr indent="13589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>
                          <a:effectLst/>
                        </a:rPr>
                        <a:t>P0889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>
                          <a:effectLst/>
                        </a:rPr>
                        <a:t>Počet navrhnutých opatrení zameraných na zefektívnenie VS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Počet navrhnutých opatrení zameraných  na zefektívnenie VS.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Opatrenie - konkrétny návrh na zmenu predložený zodpovednému subjektu na zefektívnenie vejenej politiky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>
                          <a:effectLst/>
                        </a:rPr>
                        <a:t> 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>
                          <a:effectLst/>
                        </a:rPr>
                        <a:t>Koniec realizácie projektu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>
                          <a:effectLst/>
                        </a:rPr>
                        <a:t>Bez príznaku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/>
                        <a:buChar char=""/>
                      </a:pPr>
                      <a:r>
                        <a:rPr lang="sk-SK" sz="1000">
                          <a:effectLst/>
                        </a:rPr>
                        <a:t>Udržateľný rozvoj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</a:tr>
              <a:tr h="1856955">
                <a:tc>
                  <a:txBody>
                    <a:bodyPr/>
                    <a:lstStyle/>
                    <a:p>
                      <a:pPr indent="13589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>
                          <a:effectLst/>
                        </a:rPr>
                        <a:t>P0890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>
                          <a:effectLst/>
                        </a:rPr>
                        <a:t>Počet návrhov na legislatívne zmeny za účelom zefektívnenia VS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Počet návrhov na legislatívne zmeny za účelom zefektívnenia VS- vo forme návrhu legislatívnej zmeny, odporúčania na zmenu legislatívy (na všetkých úrovniach) alebo zverejnenia predbežnej informácie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>
                          <a:effectLst/>
                        </a:rPr>
                        <a:t> 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>
                          <a:effectLst/>
                        </a:rPr>
                        <a:t>Koniec realizácie projektu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>
                          <a:effectLst/>
                        </a:rPr>
                        <a:t>Bez príznaku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/>
                        <a:buChar char=""/>
                      </a:pPr>
                      <a:r>
                        <a:rPr lang="sk-SK" sz="1000" dirty="0">
                          <a:effectLst/>
                        </a:rPr>
                        <a:t>Udržateľný rozvoj</a:t>
                      </a:r>
                      <a:endParaRPr lang="sk-SK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6798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93739" y="1544524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310550" y="276045"/>
            <a:ext cx="86609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b="1" i="1" cap="small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Zoznam merateľných </a:t>
            </a:r>
            <a:r>
              <a:rPr lang="sk-SK" b="1" i="1" cap="small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ukazovateľov - tvorba lepšej verejnej politiky</a:t>
            </a:r>
            <a:endParaRPr lang="sk-SK" b="1" i="1" u="sng" cap="small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2334919"/>
              </p:ext>
            </p:extLst>
          </p:nvPr>
        </p:nvGraphicFramePr>
        <p:xfrm>
          <a:off x="399539" y="1318279"/>
          <a:ext cx="8229600" cy="40452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6254"/>
                <a:gridCol w="1200632"/>
                <a:gridCol w="1750006"/>
                <a:gridCol w="1171109"/>
                <a:gridCol w="1258522"/>
                <a:gridCol w="746777"/>
                <a:gridCol w="1396300"/>
              </a:tblGrid>
              <a:tr h="2022645">
                <a:tc>
                  <a:txBody>
                    <a:bodyPr/>
                    <a:lstStyle/>
                    <a:p>
                      <a:pPr indent="13589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 dirty="0">
                          <a:effectLst/>
                        </a:rPr>
                        <a:t>P0887</a:t>
                      </a:r>
                      <a:endParaRPr lang="sk-SK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Počet novovzniknutých platforiem zameraných na zvyšovanie kvality verejných politík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>
                          <a:effectLst/>
                        </a:rPr>
                        <a:t>Počet nových platforiem (tematických zoskupení MNO, príp. aj jej partnerov), ktoré vznikli za účelom zvyšovania kvality verejných politík.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>
                          <a:effectLst/>
                        </a:rPr>
                        <a:t> 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>
                          <a:effectLst/>
                        </a:rPr>
                        <a:t>Koniec realizácie projektu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>
                          <a:effectLst/>
                        </a:rPr>
                        <a:t>Bez príznaku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/>
                        <a:buChar char=""/>
                      </a:pPr>
                      <a:r>
                        <a:rPr lang="sk-SK" sz="1000">
                          <a:effectLst/>
                        </a:rPr>
                        <a:t>Udržateľný rozvoj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</a:tr>
              <a:tr h="2022645">
                <a:tc>
                  <a:txBody>
                    <a:bodyPr/>
                    <a:lstStyle/>
                    <a:p>
                      <a:pPr indent="13589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>
                          <a:effectLst/>
                        </a:rPr>
                        <a:t>P0888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Počet vytvorených multisektorových partnerstiev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>
                          <a:effectLst/>
                        </a:rPr>
                        <a:t>Počet partnerstiev, ktoré sú tvorené zástupcami minimálne dvoch rôznych sektorov (MNO, štátna správa, samospráva, súkromný podnikateľský sektor).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 dirty="0">
                          <a:effectLst/>
                        </a:rPr>
                        <a:t> </a:t>
                      </a:r>
                      <a:endParaRPr lang="sk-SK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>
                          <a:effectLst/>
                        </a:rPr>
                        <a:t>Koniec realizácie projektu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>
                          <a:effectLst/>
                        </a:rPr>
                        <a:t>Bez príznaku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/>
                        <a:buChar char=""/>
                      </a:pPr>
                      <a:r>
                        <a:rPr lang="sk-SK" sz="1000" dirty="0">
                          <a:effectLst/>
                        </a:rPr>
                        <a:t>Udržateľný rozvoj</a:t>
                      </a:r>
                      <a:endParaRPr lang="sk-SK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624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93739" y="1544524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174072" y="276045"/>
            <a:ext cx="88334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600" b="1" i="1" cap="small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Zoznam merateľných ukazovateľov </a:t>
            </a:r>
            <a:r>
              <a:rPr lang="sk-SK" sz="1600" b="1" i="1" cap="small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Občianska </a:t>
            </a:r>
            <a:r>
              <a:rPr lang="sk-SK" sz="1600" b="1" i="1" cap="small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informovanosť a </a:t>
            </a:r>
            <a:r>
              <a:rPr lang="sk-SK" sz="1600" b="1" i="1" cap="small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participácia</a:t>
            </a:r>
            <a:endParaRPr lang="sk-SK" sz="1600" b="1" i="1" cap="small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4089751"/>
              </p:ext>
            </p:extLst>
          </p:nvPr>
        </p:nvGraphicFramePr>
        <p:xfrm>
          <a:off x="357944" y="1139223"/>
          <a:ext cx="8328855" cy="45414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14772"/>
                <a:gridCol w="1215113"/>
                <a:gridCol w="1771112"/>
                <a:gridCol w="1185233"/>
                <a:gridCol w="1273701"/>
                <a:gridCol w="755784"/>
                <a:gridCol w="1413140"/>
              </a:tblGrid>
              <a:tr h="71645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 dirty="0">
                          <a:effectLst/>
                        </a:rPr>
                        <a:t>Kód ukazovateľa</a:t>
                      </a:r>
                      <a:endParaRPr lang="sk-SK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 dirty="0">
                          <a:effectLst/>
                        </a:rPr>
                        <a:t> Názov  ukazovateľa</a:t>
                      </a:r>
                      <a:endParaRPr lang="sk-SK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 dirty="0">
                          <a:effectLst/>
                        </a:rPr>
                        <a:t>Definícia/metóda výpočtu/ merná jednotka (počet podľa definície ukazovateľa)</a:t>
                      </a:r>
                      <a:endParaRPr lang="sk-SK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 dirty="0">
                          <a:effectLst/>
                        </a:rPr>
                        <a:t>Plánovaná hodnota </a:t>
                      </a:r>
                      <a:endParaRPr lang="sk-SK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 dirty="0">
                          <a:effectLst/>
                        </a:rPr>
                        <a:t>Čas plnenia </a:t>
                      </a:r>
                      <a:endParaRPr lang="sk-SK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 dirty="0">
                          <a:effectLst/>
                        </a:rPr>
                        <a:t>Príznak rizika</a:t>
                      </a:r>
                      <a:endParaRPr lang="sk-SK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 dirty="0">
                          <a:effectLst/>
                        </a:rPr>
                        <a:t>Relevancia k HP</a:t>
                      </a:r>
                      <a:endParaRPr lang="sk-SK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119802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58750" algn="l"/>
                        </a:tabLst>
                      </a:pPr>
                      <a:r>
                        <a:rPr lang="sk-SK" sz="1000">
                          <a:effectLst/>
                        </a:rPr>
                        <a:t>P0178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>
                          <a:effectLst/>
                        </a:rPr>
                        <a:t>Počet koncepčných, analytických a metodických materiálov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Celkový počet koncepčných, analytických a metodických materiálov vypracovaných prostredníctvom zrealizovaných projektov.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 dirty="0">
                          <a:effectLst/>
                        </a:rPr>
                        <a:t> </a:t>
                      </a:r>
                      <a:endParaRPr lang="sk-SK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>
                          <a:effectLst/>
                        </a:rPr>
                        <a:t>Koniec realizácie projektu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>
                          <a:effectLst/>
                        </a:rPr>
                        <a:t>Bez príznaku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/>
                        <a:buChar char=""/>
                      </a:pPr>
                      <a:r>
                        <a:rPr lang="sk-SK" sz="1000">
                          <a:effectLst/>
                        </a:rPr>
                        <a:t>Udržateľný rozvoj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</a:tr>
              <a:tr h="2626998">
                <a:tc>
                  <a:txBody>
                    <a:bodyPr/>
                    <a:lstStyle/>
                    <a:p>
                      <a:pPr indent="13589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>
                          <a:effectLst/>
                        </a:rPr>
                        <a:t>P0717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>
                          <a:effectLst/>
                        </a:rPr>
                        <a:t>Počet osôb cieľovej skupiny zapojených do projektu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Počet  osôb cieľovej skupiny, ktoré sú zapojené do aktivít projektu sa vypočíta ako súčet osôb  zúčastňujúcich sa vzdelávacích aktivít (frekventantov) a/alebo súčet osôb (zamestnancov) participujúcich na hlavných aktivitách projektu (napr. pri tvorbe analýz, hodnotení, metodík a pod.)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 dirty="0">
                          <a:effectLst/>
                        </a:rPr>
                        <a:t> </a:t>
                      </a:r>
                      <a:endParaRPr lang="sk-SK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>
                          <a:effectLst/>
                        </a:rPr>
                        <a:t>Koniec realizácie projektu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>
                          <a:effectLst/>
                        </a:rPr>
                        <a:t>S príznakom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/>
                        <a:buChar char=""/>
                      </a:pPr>
                      <a:r>
                        <a:rPr lang="sk-SK" sz="1000" dirty="0">
                          <a:effectLst/>
                        </a:rPr>
                        <a:t>Rovnosť mužov a žien a nediskriminácia</a:t>
                      </a:r>
                      <a:endParaRPr lang="sk-SK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9669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93739" y="1224116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310550" y="276045"/>
            <a:ext cx="86609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700" b="1" i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Dopytovo orientované projekty OP EVS - </a:t>
            </a:r>
            <a:r>
              <a:rPr lang="sk-SK" sz="2000" b="1" i="1" u="sng" cap="small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sk-SK" sz="2000" b="1" i="1" u="sng" cap="small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émy výziev pre MNO</a:t>
            </a:r>
            <a:endParaRPr lang="sk-SK" sz="2000" b="1" i="1" u="sng" cap="small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198407" y="1455265"/>
            <a:ext cx="8660921" cy="3849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Prioritná os 1 OP EVS, špecifický cieľ 1.1 - Skvalitnené systémy a optimalizované procesy VS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</a:p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b="1" i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Tvorba lepšej verejnej </a:t>
            </a:r>
            <a:r>
              <a:rPr lang="sk-SK" b="1" i="1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politiky</a:t>
            </a:r>
            <a:endParaRPr lang="sk-SK" i="1" u="sng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26695" algn="just">
              <a:lnSpc>
                <a:spcPct val="107000"/>
              </a:lnSpc>
              <a:spcAft>
                <a:spcPts val="0"/>
              </a:spcAft>
            </a:pPr>
            <a:endParaRPr lang="sk-SK" sz="1400" i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b="1" i="1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Občianska </a:t>
            </a:r>
            <a:r>
              <a:rPr lang="sk-SK" b="1" i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informovanosť a participácia</a:t>
            </a:r>
            <a:endParaRPr lang="sk-SK" i="1" u="sng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sk-SK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endParaRPr lang="sk-SK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Alokácia spolu:</a:t>
            </a:r>
            <a:r>
              <a:rPr lang="sk-SK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15 000 000 EUR </a:t>
            </a: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(celkové oprávnené výdavky)</a:t>
            </a:r>
          </a:p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Maximálna výška celkových oprávnených výdavkov projektu: </a:t>
            </a:r>
            <a:r>
              <a:rPr lang="sk-SK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400 000,- EUR</a:t>
            </a:r>
            <a:endParaRPr lang="sk-SK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Minimálna výška celkových oprávnených výdavkov projektu:</a:t>
            </a:r>
            <a:r>
              <a:rPr lang="sk-SK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100 000,- EUR</a:t>
            </a:r>
            <a:endParaRPr lang="sk-SK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Spolufinancovanie: </a:t>
            </a:r>
            <a:r>
              <a:rPr lang="sk-SK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5 % </a:t>
            </a: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(z celkových oprávnených výdavkov projektu)</a:t>
            </a:r>
            <a:endParaRPr lang="sk-SK" sz="14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99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93739" y="1544524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174072" y="276045"/>
            <a:ext cx="88334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600" b="1" i="1" cap="small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Zoznam merateľných ukazovateľov </a:t>
            </a:r>
            <a:r>
              <a:rPr lang="sk-SK" sz="1600" b="1" i="1" cap="small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Občianska </a:t>
            </a:r>
            <a:r>
              <a:rPr lang="sk-SK" sz="1600" b="1" i="1" cap="small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informovanosť a </a:t>
            </a:r>
            <a:r>
              <a:rPr lang="sk-SK" sz="1600" b="1" i="1" cap="small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participácia</a:t>
            </a:r>
            <a:endParaRPr lang="sk-SK" sz="1600" b="1" i="1" cap="small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7339692"/>
              </p:ext>
            </p:extLst>
          </p:nvPr>
        </p:nvGraphicFramePr>
        <p:xfrm>
          <a:off x="284556" y="1207123"/>
          <a:ext cx="8402243" cy="44294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1070"/>
                <a:gridCol w="1225819"/>
                <a:gridCol w="1786718"/>
                <a:gridCol w="1195677"/>
                <a:gridCol w="1284924"/>
                <a:gridCol w="762443"/>
                <a:gridCol w="1425592"/>
              </a:tblGrid>
              <a:tr h="3030643">
                <a:tc>
                  <a:txBody>
                    <a:bodyPr/>
                    <a:lstStyle/>
                    <a:p>
                      <a:pPr indent="13589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P0589</a:t>
                      </a:r>
                      <a:endParaRPr lang="sk-SK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Počet zrealizovaných informačných aktivít</a:t>
                      </a:r>
                      <a:endParaRPr lang="sk-SK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Celkový počet informačných aktivít zrealizovaných prostredníctvom projektov. </a:t>
                      </a:r>
                      <a:br>
                        <a:rPr lang="sk-SK" sz="1000">
                          <a:effectLst/>
                        </a:rPr>
                      </a:br>
                      <a:r>
                        <a:rPr lang="sk-SK" sz="1000">
                          <a:effectLst/>
                        </a:rPr>
                        <a:t>Informačnou aktivitou sa rozumie najmä: konferencia, školenie, seminár, workshop, infodeň, veľtrh, výstava, TV/rozhlasový spot, inzercia na internete, inzercia v tlači, publikácia, webstránka, prieskum verejnej mienky a iné aktivity zamerané na informovanie cieľových skupín.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 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Koniec realizácie projektu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Bez príznaku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sk-SK" sz="1000">
                          <a:effectLst/>
                        </a:rPr>
                        <a:t>Rovnosť mužov a žien a nediskriminácia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</a:tr>
              <a:tr h="1398759">
                <a:tc>
                  <a:txBody>
                    <a:bodyPr/>
                    <a:lstStyle/>
                    <a:p>
                      <a:pPr indent="13589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>
                          <a:effectLst/>
                        </a:rPr>
                        <a:t>P0888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>
                          <a:effectLst/>
                        </a:rPr>
                        <a:t>Počet vytvorených multisektorových partnerstiev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Počet partnerstiev, ktoré sú tvorené zástupcami minimálne dvoch rôznych sektorov (MNO, štátna správa, samospráva, súkromný podnikateľský sektor).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>
                          <a:effectLst/>
                        </a:rPr>
                        <a:t> 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>
                          <a:effectLst/>
                        </a:rPr>
                        <a:t>Koniec realizácie projektu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>
                          <a:effectLst/>
                        </a:rPr>
                        <a:t>Bez príznaku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/>
                        <a:buChar char=""/>
                      </a:pPr>
                      <a:r>
                        <a:rPr lang="sk-SK" sz="1000" dirty="0">
                          <a:effectLst/>
                        </a:rPr>
                        <a:t>Udržateľný rozvoj</a:t>
                      </a:r>
                      <a:endParaRPr lang="sk-SK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847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93739" y="1544524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174072" y="276045"/>
            <a:ext cx="88334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600" b="1" i="1" cap="small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Zoznam merateľných ukazovateľov </a:t>
            </a:r>
            <a:r>
              <a:rPr lang="sk-SK" sz="1600" b="1" i="1" cap="small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Občianska </a:t>
            </a:r>
            <a:r>
              <a:rPr lang="sk-SK" sz="1600" b="1" i="1" cap="small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informovanosť a </a:t>
            </a:r>
            <a:r>
              <a:rPr lang="sk-SK" sz="1600" b="1" i="1" cap="small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participácia</a:t>
            </a:r>
            <a:endParaRPr lang="sk-SK" sz="1600" b="1" i="1" cap="small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4872438"/>
              </p:ext>
            </p:extLst>
          </p:nvPr>
        </p:nvGraphicFramePr>
        <p:xfrm>
          <a:off x="385240" y="1544524"/>
          <a:ext cx="8229600" cy="370132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6254"/>
                <a:gridCol w="1200632"/>
                <a:gridCol w="1750006"/>
                <a:gridCol w="1171109"/>
                <a:gridCol w="1258522"/>
                <a:gridCol w="746777"/>
                <a:gridCol w="1396300"/>
              </a:tblGrid>
              <a:tr h="1749626">
                <a:tc>
                  <a:txBody>
                    <a:bodyPr/>
                    <a:lstStyle/>
                    <a:p>
                      <a:pPr indent="13589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 dirty="0">
                          <a:effectLst/>
                        </a:rPr>
                        <a:t>P0595</a:t>
                      </a:r>
                      <a:endParaRPr lang="sk-SK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Počet zrealizovaných školení, kurzov, seminárov a iných vzdelávacích aktivít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Počet zrealizovaných školení, kurzov, seminárov a iných vzdelávacích aktivít v rámci projektu.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>
                          <a:effectLst/>
                        </a:rPr>
                        <a:t> 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>
                          <a:effectLst/>
                        </a:rPr>
                        <a:t>Koniec realizácie projektu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>
                          <a:effectLst/>
                        </a:rPr>
                        <a:t>S príznakom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/>
                        <a:buChar char=""/>
                      </a:pPr>
                      <a:r>
                        <a:rPr lang="sk-SK" sz="1000">
                          <a:effectLst/>
                        </a:rPr>
                        <a:t>Rovnosť mužov a žien a nediskriminácia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</a:tr>
              <a:tr h="1951695">
                <a:tc>
                  <a:txBody>
                    <a:bodyPr/>
                    <a:lstStyle/>
                    <a:p>
                      <a:pPr indent="13589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>
                          <a:effectLst/>
                        </a:rPr>
                        <a:t>P0887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Počet novovzniknutých platforiem zameraných na zvyšovanie kvality verejných politík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>
                          <a:effectLst/>
                        </a:rPr>
                        <a:t>Počet nových platforiem (tematických zoskupení MNO, príp. aj jej partnerov), ktoré vznikli za účelom zvyšovania kvality verejných politík.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 dirty="0">
                          <a:effectLst/>
                        </a:rPr>
                        <a:t> </a:t>
                      </a:r>
                      <a:endParaRPr lang="sk-SK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>
                          <a:effectLst/>
                        </a:rPr>
                        <a:t>Koniec realizácie projektu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000">
                          <a:effectLst/>
                        </a:rPr>
                        <a:t>Bez príznaku</a:t>
                      </a:r>
                      <a:endParaRPr lang="sk-S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/>
                        <a:buChar char=""/>
                      </a:pPr>
                      <a:r>
                        <a:rPr lang="sk-SK" sz="1000" dirty="0">
                          <a:effectLst/>
                        </a:rPr>
                        <a:t>Udržateľný rozvoj</a:t>
                      </a:r>
                      <a:endParaRPr lang="sk-SK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523" marR="4052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4008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93739" y="1224116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310550" y="276045"/>
            <a:ext cx="86609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700" b="1" i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Dopytovo orientované projekty OP EVS - </a:t>
            </a:r>
            <a:r>
              <a:rPr lang="sk-SK" sz="2000" b="1" i="1" u="sng" cap="small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výzvy pre MNO</a:t>
            </a:r>
            <a:endParaRPr lang="sk-SK" sz="2000" b="1" i="1" u="sng" cap="small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198407" y="1653673"/>
            <a:ext cx="8660921" cy="320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sk-SK" b="1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Predpokladané vyhlásenie výziev: máj 2017</a:t>
            </a:r>
            <a:endParaRPr lang="sk-SK" b="1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sk-SK" sz="14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(súčasne obidve témy/regióny = 6 výziev)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sk-SK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sk-SK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sk-SK" b="1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Indikatívne termíny </a:t>
            </a:r>
            <a:r>
              <a:rPr lang="sk-SK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uzavretia hodnotiacich </a:t>
            </a:r>
            <a:r>
              <a:rPr lang="sk-SK" b="1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kôl: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sk-SK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sk-SK" sz="14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Uzavretie 1 hodnotiaceho kola: 21. 08. </a:t>
            </a:r>
            <a:r>
              <a:rPr lang="sk-SK" sz="14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2017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sk-SK" sz="1400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sk-SK" sz="14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Uzavretie 2 hodnotiaceho kola: 19. 02. </a:t>
            </a:r>
            <a:r>
              <a:rPr lang="sk-SK" sz="14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2018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sk-SK" sz="1400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sk-SK" sz="14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Uzavretie 3 hodnotiaceho kola: 20. 08. 2018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sk-SK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60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93739" y="1224116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310550" y="276045"/>
            <a:ext cx="57796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b="1" i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Rozdelenie alokácie</a:t>
            </a:r>
            <a:endParaRPr lang="sk-SK" sz="2400" b="1" i="1" u="sng" cap="small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5" name="Tabuľ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3300578"/>
              </p:ext>
            </p:extLst>
          </p:nvPr>
        </p:nvGraphicFramePr>
        <p:xfrm>
          <a:off x="310550" y="1341527"/>
          <a:ext cx="8180917" cy="42052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12297"/>
                <a:gridCol w="1642155"/>
                <a:gridCol w="1642155"/>
                <a:gridCol w="1642155"/>
                <a:gridCol w="1642155"/>
              </a:tblGrid>
              <a:tr h="359607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sk-SK" sz="1200" b="1" i="1" u="none" strike="noStrike" dirty="0">
                          <a:effectLst/>
                        </a:rPr>
                        <a:t>TVORBA LEPŠEJ VEREJNEJ POLITIKY (alokácia v EUR)</a:t>
                      </a:r>
                      <a:endParaRPr lang="sk-SK" sz="12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</a:tr>
              <a:tr h="359607">
                <a:tc>
                  <a:txBody>
                    <a:bodyPr/>
                    <a:lstStyle/>
                    <a:p>
                      <a:pPr algn="l" fontAlgn="ctr"/>
                      <a:r>
                        <a:rPr lang="sk-SK" sz="1000" b="1" i="1" u="none" strike="noStrike" dirty="0">
                          <a:effectLst/>
                        </a:rPr>
                        <a:t>región</a:t>
                      </a:r>
                      <a:endParaRPr lang="sk-SK" sz="1000" b="1" i="1" u="none" strike="noStrike" dirty="0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000" b="1" i="1" u="none" strike="noStrike" dirty="0">
                          <a:effectLst/>
                        </a:rPr>
                        <a:t>COV</a:t>
                      </a:r>
                      <a:endParaRPr lang="sk-SK" sz="1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000" b="1" i="1" u="none" strike="noStrike" dirty="0">
                          <a:effectLst/>
                        </a:rPr>
                        <a:t>EU</a:t>
                      </a:r>
                      <a:endParaRPr lang="sk-SK" sz="1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000" b="1" i="1" u="none" strike="noStrike" dirty="0">
                          <a:effectLst/>
                        </a:rPr>
                        <a:t>ŠR</a:t>
                      </a:r>
                      <a:endParaRPr lang="sk-SK" sz="1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000" b="1" i="1" u="none" strike="noStrike" dirty="0">
                          <a:effectLst/>
                        </a:rPr>
                        <a:t>VZ</a:t>
                      </a:r>
                      <a:endParaRPr lang="sk-SK" sz="1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59607">
                <a:tc>
                  <a:txBody>
                    <a:bodyPr/>
                    <a:lstStyle/>
                    <a:p>
                      <a:pPr algn="l" fontAlgn="ctr"/>
                      <a:r>
                        <a:rPr lang="sk-SK" sz="1000" i="1" u="none" strike="noStrike" dirty="0">
                          <a:effectLst/>
                        </a:rPr>
                        <a:t>celá SR</a:t>
                      </a:r>
                      <a:endParaRPr lang="sk-SK" sz="1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i="1" u="none" strike="noStrike" dirty="0">
                          <a:effectLst/>
                        </a:rPr>
                        <a:t>2 200 000,00</a:t>
                      </a:r>
                      <a:endParaRPr lang="sk-SK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i="1" u="none" strike="noStrike" dirty="0">
                          <a:effectLst/>
                        </a:rPr>
                        <a:t>1 728 767,10</a:t>
                      </a:r>
                      <a:endParaRPr lang="sk-SK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i="1" u="none" strike="noStrike" dirty="0">
                          <a:effectLst/>
                        </a:rPr>
                        <a:t>361 232,89</a:t>
                      </a:r>
                      <a:endParaRPr lang="sk-SK" sz="11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i="1" u="none" strike="noStrike">
                          <a:effectLst/>
                        </a:rPr>
                        <a:t>110 000,01</a:t>
                      </a:r>
                      <a:endParaRPr lang="sk-SK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59607">
                <a:tc>
                  <a:txBody>
                    <a:bodyPr/>
                    <a:lstStyle/>
                    <a:p>
                      <a:pPr algn="l" fontAlgn="ctr"/>
                      <a:r>
                        <a:rPr lang="sk-SK" sz="1000" i="1" u="none" strike="noStrike" dirty="0">
                          <a:effectLst/>
                        </a:rPr>
                        <a:t>MRR</a:t>
                      </a:r>
                      <a:endParaRPr lang="sk-SK" sz="1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i="1" u="none" strike="noStrike" dirty="0">
                          <a:effectLst/>
                        </a:rPr>
                        <a:t>5 000 000,00</a:t>
                      </a:r>
                      <a:endParaRPr lang="sk-SK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i="1" u="none" strike="noStrike" dirty="0">
                          <a:effectLst/>
                        </a:rPr>
                        <a:t>4 250 000,00</a:t>
                      </a:r>
                      <a:endParaRPr lang="sk-SK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i="1" u="none" strike="noStrike" dirty="0">
                          <a:effectLst/>
                        </a:rPr>
                        <a:t>500 000,00</a:t>
                      </a:r>
                      <a:endParaRPr lang="sk-SK" sz="11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i="1" u="none" strike="noStrike" dirty="0">
                          <a:effectLst/>
                        </a:rPr>
                        <a:t>250 000,00</a:t>
                      </a:r>
                      <a:endParaRPr lang="sk-SK" sz="11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59607">
                <a:tc>
                  <a:txBody>
                    <a:bodyPr/>
                    <a:lstStyle/>
                    <a:p>
                      <a:pPr algn="l" fontAlgn="ctr"/>
                      <a:r>
                        <a:rPr lang="sk-SK" sz="1000" i="1" u="none" strike="noStrike" dirty="0">
                          <a:effectLst/>
                        </a:rPr>
                        <a:t>RR</a:t>
                      </a:r>
                      <a:endParaRPr lang="sk-SK" sz="1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i="1" u="none" strike="noStrike">
                          <a:effectLst/>
                        </a:rPr>
                        <a:t>800 000,00</a:t>
                      </a:r>
                      <a:endParaRPr lang="sk-SK" sz="11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i="1" u="none" strike="noStrike" dirty="0">
                          <a:effectLst/>
                        </a:rPr>
                        <a:t>400 000,00</a:t>
                      </a:r>
                      <a:endParaRPr lang="sk-SK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i="1" u="none" strike="noStrike" dirty="0">
                          <a:effectLst/>
                        </a:rPr>
                        <a:t>360 000,00</a:t>
                      </a:r>
                      <a:endParaRPr lang="sk-SK" sz="11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i="1" u="none" strike="noStrike" dirty="0">
                          <a:effectLst/>
                        </a:rPr>
                        <a:t>40 000,00</a:t>
                      </a:r>
                      <a:endParaRPr lang="sk-SK" sz="11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49578">
                <a:tc gridSpan="5">
                  <a:txBody>
                    <a:bodyPr/>
                    <a:lstStyle/>
                    <a:p>
                      <a:pPr algn="l" fontAlgn="ctr"/>
                      <a:endParaRPr lang="sk-S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sk-S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sk-S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sk-S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sk-S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59607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pt-BR" sz="1200" b="1" i="1" u="none" strike="noStrike" dirty="0">
                          <a:effectLst/>
                        </a:rPr>
                        <a:t>OBČIANSKA INFORMOVANOSŤ A PARTICIPÁCIA (alokácia v EUR)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</a:tr>
              <a:tr h="359607">
                <a:tc>
                  <a:txBody>
                    <a:bodyPr/>
                    <a:lstStyle/>
                    <a:p>
                      <a:pPr algn="l" fontAlgn="ctr"/>
                      <a:r>
                        <a:rPr lang="sk-SK" sz="1000" b="1" i="1" u="none" strike="noStrike" dirty="0">
                          <a:effectLst/>
                        </a:rPr>
                        <a:t>región</a:t>
                      </a:r>
                      <a:endParaRPr lang="sk-SK" sz="1000" b="1" i="1" u="none" strike="noStrike" dirty="0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000" b="1" i="1" u="none" strike="noStrike" dirty="0">
                          <a:effectLst/>
                        </a:rPr>
                        <a:t>COV</a:t>
                      </a:r>
                      <a:endParaRPr lang="sk-SK" sz="1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000" b="1" i="1" u="none" strike="noStrike" dirty="0">
                          <a:effectLst/>
                        </a:rPr>
                        <a:t>EU</a:t>
                      </a:r>
                      <a:endParaRPr lang="sk-SK" sz="1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000" b="1" i="1" u="none" strike="noStrike" dirty="0">
                          <a:effectLst/>
                        </a:rPr>
                        <a:t>ŠR</a:t>
                      </a:r>
                      <a:endParaRPr lang="sk-SK" sz="1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000" b="1" i="1" u="none" strike="noStrike" dirty="0">
                          <a:effectLst/>
                        </a:rPr>
                        <a:t>VZ</a:t>
                      </a:r>
                      <a:endParaRPr lang="sk-SK" sz="1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59607">
                <a:tc>
                  <a:txBody>
                    <a:bodyPr/>
                    <a:lstStyle/>
                    <a:p>
                      <a:pPr algn="l" fontAlgn="ctr"/>
                      <a:r>
                        <a:rPr lang="sk-SK" sz="1000" i="1" u="none" strike="noStrike" dirty="0">
                          <a:effectLst/>
                        </a:rPr>
                        <a:t>celá SR</a:t>
                      </a:r>
                      <a:endParaRPr lang="sk-SK" sz="1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i="1" u="none" strike="noStrike" dirty="0">
                          <a:effectLst/>
                        </a:rPr>
                        <a:t>2 200 000,00</a:t>
                      </a:r>
                      <a:endParaRPr lang="sk-SK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i="1" u="none" strike="noStrike" dirty="0">
                          <a:effectLst/>
                        </a:rPr>
                        <a:t>1 728 767,10</a:t>
                      </a:r>
                      <a:endParaRPr lang="sk-SK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i="1" u="none" strike="noStrike" dirty="0">
                          <a:effectLst/>
                        </a:rPr>
                        <a:t>361 232,89</a:t>
                      </a:r>
                      <a:endParaRPr lang="sk-SK" sz="11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i="1" u="none" strike="noStrike">
                          <a:effectLst/>
                        </a:rPr>
                        <a:t>110 000,01</a:t>
                      </a:r>
                      <a:endParaRPr lang="sk-SK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59607">
                <a:tc>
                  <a:txBody>
                    <a:bodyPr/>
                    <a:lstStyle/>
                    <a:p>
                      <a:pPr algn="l" fontAlgn="ctr"/>
                      <a:r>
                        <a:rPr lang="sk-SK" sz="1000" i="1" u="none" strike="noStrike" dirty="0">
                          <a:effectLst/>
                        </a:rPr>
                        <a:t>MRR</a:t>
                      </a:r>
                      <a:endParaRPr lang="sk-SK" sz="1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i="1" u="none" strike="noStrike">
                          <a:effectLst/>
                        </a:rPr>
                        <a:t>4 000 000,00</a:t>
                      </a:r>
                      <a:endParaRPr lang="sk-SK" sz="11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i="1" u="none" strike="noStrike">
                          <a:effectLst/>
                        </a:rPr>
                        <a:t>3 400 000,00</a:t>
                      </a:r>
                      <a:endParaRPr lang="sk-SK" sz="11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i="1" u="none" strike="noStrike" dirty="0">
                          <a:effectLst/>
                        </a:rPr>
                        <a:t>400 000,00</a:t>
                      </a:r>
                      <a:endParaRPr lang="sk-SK" sz="11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i="1" u="none" strike="noStrike" dirty="0">
                          <a:effectLst/>
                        </a:rPr>
                        <a:t>200 000,00</a:t>
                      </a:r>
                      <a:endParaRPr lang="sk-SK" sz="11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59607">
                <a:tc>
                  <a:txBody>
                    <a:bodyPr/>
                    <a:lstStyle/>
                    <a:p>
                      <a:pPr algn="l" fontAlgn="ctr"/>
                      <a:r>
                        <a:rPr lang="sk-SK" sz="1000" i="1" u="none" strike="noStrike" dirty="0">
                          <a:effectLst/>
                        </a:rPr>
                        <a:t>RR</a:t>
                      </a:r>
                      <a:endParaRPr lang="sk-SK" sz="1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i="1" u="none" strike="noStrike">
                          <a:effectLst/>
                        </a:rPr>
                        <a:t>800 000,00</a:t>
                      </a:r>
                      <a:endParaRPr lang="sk-SK" sz="11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i="1" u="none" strike="noStrike">
                          <a:effectLst/>
                        </a:rPr>
                        <a:t>400 000,00</a:t>
                      </a:r>
                      <a:endParaRPr lang="sk-SK" sz="11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i="1" u="none" strike="noStrike">
                          <a:effectLst/>
                        </a:rPr>
                        <a:t>360 000,00</a:t>
                      </a:r>
                      <a:endParaRPr lang="sk-SK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i="1" u="none" strike="noStrike" dirty="0">
                          <a:effectLst/>
                        </a:rPr>
                        <a:t>40 000,00</a:t>
                      </a:r>
                      <a:endParaRPr lang="sk-SK" sz="11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59607">
                <a:tc>
                  <a:txBody>
                    <a:bodyPr/>
                    <a:lstStyle/>
                    <a:p>
                      <a:pPr algn="r" fontAlgn="ctr"/>
                      <a:r>
                        <a:rPr lang="sk-SK" sz="900" b="1" i="1" u="none" strike="noStrike" dirty="0">
                          <a:effectLst/>
                        </a:rPr>
                        <a:t>alokácia spolu</a:t>
                      </a:r>
                      <a:endParaRPr lang="sk-SK" sz="9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000" b="1" i="1" u="none" strike="noStrike" dirty="0">
                          <a:effectLst/>
                        </a:rPr>
                        <a:t>15 000 000,00</a:t>
                      </a:r>
                      <a:endParaRPr lang="sk-SK" sz="1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sk-SK" sz="10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sk-S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sk-S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865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93739" y="1224116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310550" y="276045"/>
            <a:ext cx="79276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b="1" i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Výška COV projektu  (rozdelenie na zdroje)</a:t>
            </a:r>
            <a:endParaRPr lang="sk-SK" sz="2400" b="1" i="1" u="sng" cap="small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7" name="Tabuľ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6443806"/>
              </p:ext>
            </p:extLst>
          </p:nvPr>
        </p:nvGraphicFramePr>
        <p:xfrm>
          <a:off x="478885" y="1236161"/>
          <a:ext cx="8061265" cy="4352923"/>
        </p:xfrm>
        <a:graphic>
          <a:graphicData uri="http://schemas.openxmlformats.org/drawingml/2006/table">
            <a:tbl>
              <a:tblPr/>
              <a:tblGrid>
                <a:gridCol w="1612253"/>
                <a:gridCol w="1612253"/>
                <a:gridCol w="1612253"/>
                <a:gridCol w="1612253"/>
                <a:gridCol w="1612253"/>
              </a:tblGrid>
              <a:tr h="337785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sk-SK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Celkové oprávnené výdavky projektu v EUR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</a:tr>
              <a:tr h="374566">
                <a:tc>
                  <a:txBody>
                    <a:bodyPr/>
                    <a:lstStyle/>
                    <a:p>
                      <a:pPr algn="l" fontAlgn="ctr"/>
                      <a:r>
                        <a:rPr lang="sk-SK" sz="1000" b="1" i="1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región: </a:t>
                      </a:r>
                      <a:r>
                        <a:rPr lang="sk-SK" sz="10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celá SR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0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COV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000" b="1" i="1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EU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000" b="1" i="1" u="none" strike="noStrike" dirty="0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ŠR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0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VZ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74566">
                <a:tc>
                  <a:txBody>
                    <a:bodyPr/>
                    <a:lstStyle/>
                    <a:p>
                      <a:pPr algn="l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Maximálna výška COV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400 000,00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314 321,29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65 678,70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20 000,01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566">
                <a:tc>
                  <a:txBody>
                    <a:bodyPr/>
                    <a:lstStyle/>
                    <a:p>
                      <a:pPr algn="l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Minimálna výška COV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100 000,00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78 580,32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16 419,67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5 000,01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427">
                <a:tc>
                  <a:txBody>
                    <a:bodyPr/>
                    <a:lstStyle/>
                    <a:p>
                      <a:pPr algn="l" fontAlgn="ctr"/>
                      <a:endParaRPr lang="sk-S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11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566">
                <a:tc>
                  <a:txBody>
                    <a:bodyPr/>
                    <a:lstStyle/>
                    <a:p>
                      <a:pPr algn="l" fontAlgn="ctr"/>
                      <a:r>
                        <a:rPr lang="sk-SK" sz="1000" b="1" i="1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región:</a:t>
                      </a:r>
                      <a:r>
                        <a:rPr lang="sk-SK" sz="10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MRR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0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COV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000" b="1" i="1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EU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000" b="1" i="1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ŠR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0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VZ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74566">
                <a:tc>
                  <a:txBody>
                    <a:bodyPr/>
                    <a:lstStyle/>
                    <a:p>
                      <a:pPr algn="l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Maximálna výška COV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400 000,00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340 000,00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40 000,00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566">
                <a:tc>
                  <a:txBody>
                    <a:bodyPr/>
                    <a:lstStyle/>
                    <a:p>
                      <a:pPr algn="l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Minimálna výška COV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100 000,00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85 000,00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10 000,00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427">
                <a:tc>
                  <a:txBody>
                    <a:bodyPr/>
                    <a:lstStyle/>
                    <a:p>
                      <a:pPr algn="l" fontAlgn="ctr"/>
                      <a:endParaRPr lang="sk-S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11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566">
                <a:tc>
                  <a:txBody>
                    <a:bodyPr/>
                    <a:lstStyle/>
                    <a:p>
                      <a:pPr algn="l" fontAlgn="ctr"/>
                      <a:r>
                        <a:rPr lang="sk-SK" sz="1000" b="1" i="1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región: </a:t>
                      </a:r>
                      <a:r>
                        <a:rPr lang="sk-SK" sz="10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0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COV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000" b="1" i="1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EU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000" b="1" i="1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ŠR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0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VZ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74566">
                <a:tc>
                  <a:txBody>
                    <a:bodyPr/>
                    <a:lstStyle/>
                    <a:p>
                      <a:pPr algn="l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Maximálna výška COV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400 000,00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200 000,00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180 000,00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566">
                <a:tc>
                  <a:txBody>
                    <a:bodyPr/>
                    <a:lstStyle/>
                    <a:p>
                      <a:pPr algn="l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Minimálna výška COV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100 000,00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45 000,00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190">
                <a:tc>
                  <a:txBody>
                    <a:bodyPr/>
                    <a:lstStyle/>
                    <a:p>
                      <a:pPr algn="l" fontAlgn="ctr"/>
                      <a:endParaRPr lang="sk-SK" sz="8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sk-SK" sz="8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sk-SK" sz="800" b="1" i="1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pozn.: NFP = EU + ŠR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sk-SK" sz="8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575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93739" y="1224116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310550" y="276045"/>
            <a:ext cx="86609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Oprávnení </a:t>
            </a:r>
            <a:r>
              <a:rPr lang="sk-SK" sz="2400" b="1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žiadatelia/partneri</a:t>
            </a:r>
            <a:endParaRPr lang="sk-SK" sz="2400" b="1" u="sng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198407" y="1455265"/>
            <a:ext cx="8660921" cy="3808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sk-SK" sz="16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Oprávnenými žiadateľmi sú subjekty s organizačno-právnou formou:</a:t>
            </a:r>
          </a:p>
          <a:p>
            <a:pPr marL="285750" indent="-285750" algn="just">
              <a:lnSpc>
                <a:spcPct val="115000"/>
              </a:lnSpc>
              <a:buFontTx/>
              <a:buChar char="-"/>
            </a:pPr>
            <a:endParaRPr lang="sk-SK" sz="1400" i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lnSpc>
                <a:spcPct val="115000"/>
              </a:lnSpc>
              <a:buFontTx/>
              <a:buChar char="-"/>
            </a:pPr>
            <a:endParaRPr lang="sk-SK" sz="1400" i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lnSpc>
                <a:spcPct val="115000"/>
              </a:lnSpc>
              <a:buFontTx/>
              <a:buChar char="-"/>
            </a:pPr>
            <a:r>
              <a:rPr lang="sk-SK" sz="14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nezisková </a:t>
            </a:r>
            <a:r>
              <a:rPr lang="sk-SK" sz="14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organizácia poskytujúca všeobecne prospešné služby </a:t>
            </a:r>
            <a:r>
              <a:rPr lang="sk-SK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(zákon č. 213/1997 Z. z. o neziskových organizáciách poskytujúcich všeobecne prospešné služby v znení neskorších predpisov</a:t>
            </a: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marL="285750" indent="-285750" algn="just">
              <a:lnSpc>
                <a:spcPct val="115000"/>
              </a:lnSpc>
              <a:buFontTx/>
              <a:buChar char="-"/>
            </a:pPr>
            <a:endParaRPr lang="sk-SK" sz="14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lnSpc>
                <a:spcPct val="115000"/>
              </a:lnSpc>
              <a:buFontTx/>
              <a:buChar char="-"/>
            </a:pPr>
            <a:endParaRPr lang="sk-SK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lnSpc>
                <a:spcPct val="115000"/>
              </a:lnSpc>
              <a:buFontTx/>
              <a:buChar char="-"/>
            </a:pPr>
            <a:r>
              <a:rPr lang="sk-SK" sz="14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občianske </a:t>
            </a:r>
            <a:r>
              <a:rPr lang="sk-SK" sz="14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združenie</a:t>
            </a:r>
            <a:r>
              <a:rPr lang="sk-SK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(zákon č. 83/1990 Z. z. o združovaní občanov v znení neskorších predpisov</a:t>
            </a: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marL="285750" indent="-285750" algn="just">
              <a:lnSpc>
                <a:spcPct val="115000"/>
              </a:lnSpc>
              <a:buFontTx/>
              <a:buChar char="-"/>
            </a:pPr>
            <a:endParaRPr lang="sk-SK" sz="14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lnSpc>
                <a:spcPct val="115000"/>
              </a:lnSpc>
              <a:buFontTx/>
              <a:buChar char="-"/>
            </a:pPr>
            <a:endParaRPr lang="sk-SK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lnSpc>
                <a:spcPct val="115000"/>
              </a:lnSpc>
              <a:buFontTx/>
              <a:buChar char="-"/>
            </a:pPr>
            <a:r>
              <a:rPr lang="sk-SK" sz="14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nadácia</a:t>
            </a: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(zákon č. 34/2002 Z. z. o nadáciách a o zmene Občianskeho zákonníka v znení neskorších predpisov</a:t>
            </a: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marL="285750" indent="-285750" algn="just">
              <a:lnSpc>
                <a:spcPct val="115000"/>
              </a:lnSpc>
              <a:buFontTx/>
              <a:buChar char="-"/>
            </a:pPr>
            <a:endParaRPr lang="sk-SK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211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93739" y="1224116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310550" y="276045"/>
            <a:ext cx="86609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b="1" i="1" cap="small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TVORBA </a:t>
            </a:r>
            <a:r>
              <a:rPr lang="sk-SK" sz="2400" b="1" i="1" cap="small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LEPŠEJ VEREJNEJ POLITIKY</a:t>
            </a:r>
            <a:endParaRPr lang="sk-SK" sz="2400" b="1" i="1" u="sng" cap="small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198407" y="1256023"/>
            <a:ext cx="8660921" cy="4587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sk-SK" sz="1400" b="1" i="1" u="sng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Povinná </a:t>
            </a:r>
            <a:r>
              <a:rPr lang="sk-SK" sz="1400" b="1" i="1" u="sng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hlavná oprávnená </a:t>
            </a:r>
            <a:r>
              <a:rPr lang="sk-SK" sz="1400" b="1" i="1" u="sng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aktivita č. 1 - Procesy, systémy a </a:t>
            </a:r>
            <a:r>
              <a:rPr lang="sk-SK" sz="1400" b="1" i="1" u="sng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politiky</a:t>
            </a:r>
          </a:p>
          <a:p>
            <a:pPr algn="just">
              <a:lnSpc>
                <a:spcPct val="115000"/>
              </a:lnSpc>
            </a:pPr>
            <a:endParaRPr lang="sk-SK" sz="1200" i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sk-SK" sz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sk-SK" sz="12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ktivita </a:t>
            </a:r>
            <a:r>
              <a:rPr lang="sk-SK" sz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zameraná na optimalizáciu procesov, zavádzanie kvalitnejších systémov a tvorbu lepších verejných politík v definovaných oblastiach, kde realizácia hlavnej aktivity je podmienená naplnením celého záväzného rozsahu (monitorovanie, hodnotenie, návrh riešenia/-í): </a:t>
            </a:r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 algn="just">
              <a:lnSpc>
                <a:spcPct val="115000"/>
              </a:lnSpc>
              <a:buFontTx/>
              <a:buChar char="-"/>
            </a:pPr>
            <a:r>
              <a:rPr lang="sk-SK" sz="12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Monitoring</a:t>
            </a:r>
            <a:r>
              <a:rPr lang="sk-SK" sz="12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sz="12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aktivít verejných </a:t>
            </a:r>
            <a:r>
              <a:rPr lang="sk-SK" sz="12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inštitúcií</a:t>
            </a:r>
            <a:r>
              <a:rPr lang="sk-SK" sz="12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sk-SK" sz="12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analýza</a:t>
            </a:r>
            <a:r>
              <a:rPr lang="sk-SK" sz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sz="12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cieľov</a:t>
            </a:r>
            <a:r>
              <a:rPr lang="sk-SK" sz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sz="12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verejných politík a obsahu realizovaných verejných politík</a:t>
            </a:r>
            <a:r>
              <a:rPr lang="sk-SK" sz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analýza obsahov regulačných </a:t>
            </a:r>
            <a:r>
              <a:rPr lang="sk-SK" sz="12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rámcov</a:t>
            </a:r>
          </a:p>
          <a:p>
            <a:pPr marL="171450" indent="-171450" algn="just">
              <a:lnSpc>
                <a:spcPct val="115000"/>
              </a:lnSpc>
              <a:buFontTx/>
              <a:buChar char="-"/>
            </a:pPr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 algn="just">
              <a:lnSpc>
                <a:spcPct val="115000"/>
              </a:lnSpc>
              <a:buFontTx/>
              <a:buChar char="-"/>
            </a:pPr>
            <a:r>
              <a:rPr lang="sk-SK" sz="12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Hodnotenie aktivít </a:t>
            </a:r>
            <a:r>
              <a:rPr lang="sk-SK" sz="12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verejných inštitúcií</a:t>
            </a:r>
            <a:r>
              <a:rPr lang="sk-SK" sz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sk-SK" sz="12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analýza dopadov aktivít verejných inštitúcií</a:t>
            </a:r>
            <a:r>
              <a:rPr lang="sk-SK" sz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hodnotenie dopadov aplikácie regulačných rámcov (pozitívny/negatívny dopad, miera dopadu) </a:t>
            </a:r>
            <a:r>
              <a:rPr lang="sk-SK" sz="12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a/alebo miery </a:t>
            </a:r>
            <a:r>
              <a:rPr lang="sk-SK" sz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napĺňania cieľov verejných politík, hodnotenie rozsahu verejných politík (primeranosť</a:t>
            </a:r>
            <a:r>
              <a:rPr lang="sk-SK" sz="12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algn="just">
              <a:lnSpc>
                <a:spcPct val="115000"/>
              </a:lnSpc>
            </a:pPr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 algn="just">
              <a:lnSpc>
                <a:spcPct val="115000"/>
              </a:lnSpc>
              <a:buFontTx/>
              <a:buChar char="-"/>
            </a:pPr>
            <a:r>
              <a:rPr lang="sk-SK" sz="12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Návrh </a:t>
            </a:r>
            <a:r>
              <a:rPr lang="sk-SK" sz="12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riešenia/-í na optimalizáciu verejných politík </a:t>
            </a:r>
            <a:r>
              <a:rPr lang="sk-SK" sz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 cieľom skvalitnenia a zvýšenia dostupnosti verejných </a:t>
            </a:r>
            <a:r>
              <a:rPr lang="sk-SK" sz="12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služieb</a:t>
            </a:r>
          </a:p>
          <a:p>
            <a:pPr algn="just">
              <a:lnSpc>
                <a:spcPct val="115000"/>
              </a:lnSpc>
            </a:pPr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Povinnú </a:t>
            </a: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hlavnú </a:t>
            </a: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oprávnenú aktivitu </a:t>
            </a: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 definovanom celom záväznom rozsahu musí na projekte </a:t>
            </a: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realizovať žiadateľ </a:t>
            </a: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samostatne (pokiaľ projekt realizuje v celom rozsahu iba žiadateľ) </a:t>
            </a: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alebo minimálne </a:t>
            </a: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jeden partner samostatne v prípade zapojenia partnera/-</a:t>
            </a:r>
            <a:r>
              <a:rPr lang="sk-SK" sz="120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ov</a:t>
            </a: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do projektu </a:t>
            </a: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alebo samostatne </a:t>
            </a: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žiadateľ a samostatne partner/-i v prípade zapojenia partnera/-</a:t>
            </a:r>
            <a:r>
              <a:rPr lang="sk-SK" sz="120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ov</a:t>
            </a: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do projektu</a:t>
            </a: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sk-SK" sz="1200" i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lnSpc>
                <a:spcPct val="115000"/>
              </a:lnSpc>
              <a:buFontTx/>
              <a:buChar char="-"/>
            </a:pPr>
            <a:endParaRPr lang="sk-SK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19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93739" y="1224116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310550" y="276045"/>
            <a:ext cx="86609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b="1" i="1" cap="small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TVORBA </a:t>
            </a:r>
            <a:r>
              <a:rPr lang="sk-SK" sz="2400" b="1" i="1" cap="small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LEPŠEJ VEREJNEJ POLITIKY</a:t>
            </a:r>
            <a:endParaRPr lang="sk-SK" sz="2400" b="1" i="1" u="sng" cap="small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198407" y="1256023"/>
            <a:ext cx="8660921" cy="4128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sk-SK" sz="1400" b="1" i="1" u="sng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Povinná </a:t>
            </a:r>
            <a:r>
              <a:rPr lang="sk-SK" sz="1400" b="1" i="1" u="sng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hlavná oprávnená </a:t>
            </a:r>
            <a:r>
              <a:rPr lang="sk-SK" sz="1400" b="1" i="1" u="sng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aktivita č. 1 - Procesy, systémy a </a:t>
            </a:r>
            <a:r>
              <a:rPr lang="sk-SK" sz="1400" b="1" i="1" u="sng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politiky</a:t>
            </a:r>
          </a:p>
          <a:p>
            <a:pPr algn="just">
              <a:lnSpc>
                <a:spcPct val="115000"/>
              </a:lnSpc>
            </a:pPr>
            <a:endParaRPr lang="sk-SK" sz="1200" i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endParaRPr lang="sk-SK" sz="14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 </a:t>
            </a:r>
            <a:r>
              <a:rPr lang="sk-SK" sz="14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verejné inštitúcie </a:t>
            </a:r>
            <a:r>
              <a:rPr lang="sk-SK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 pre účely posudzovania splnenia podmienok poskytnutia príspevku </a:t>
            </a: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považujú:</a:t>
            </a:r>
          </a:p>
          <a:p>
            <a:pPr algn="just">
              <a:lnSpc>
                <a:spcPct val="115000"/>
              </a:lnSpc>
            </a:pPr>
            <a:endParaRPr lang="sk-SK" sz="14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Vláda SR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Národná </a:t>
            </a:r>
            <a:r>
              <a:rPr lang="sk-SK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rada </a:t>
            </a: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SR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Národná </a:t>
            </a:r>
            <a:r>
              <a:rPr lang="sk-SK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banka </a:t>
            </a: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Slovenska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orgány </a:t>
            </a:r>
            <a:r>
              <a:rPr lang="sk-SK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ústrednej a miestnej štátnej správy (vrátane organizácií v ich zriaďovateľskej </a:t>
            </a: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pôsobnosti)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územná </a:t>
            </a:r>
            <a:r>
              <a:rPr lang="sk-SK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samospráva (obce/mestá a VÚC vrátane organizácií v ich zriaďovateľskej </a:t>
            </a: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pôsobnosti)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verejnoprávne </a:t>
            </a:r>
            <a:r>
              <a:rPr lang="sk-SK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inštitúcie zriadené na základe osobitného </a:t>
            </a: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predpisu</a:t>
            </a:r>
            <a:endParaRPr lang="sk-SK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829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10550" y="1370765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310550" y="276045"/>
            <a:ext cx="86609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b="1" i="1" cap="small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TVORBA </a:t>
            </a:r>
            <a:r>
              <a:rPr lang="sk-SK" sz="2400" b="1" i="1" cap="small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LEPŠEJ VEREJNEJ POLITIKY</a:t>
            </a:r>
            <a:endParaRPr lang="sk-SK" sz="2400" b="1" i="1" u="sng" cap="small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198407" y="1644211"/>
            <a:ext cx="8660921" cy="3202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sk-SK" sz="1400" b="1" i="1" u="sng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Nepovinná hlavná oprávnená </a:t>
            </a:r>
            <a:r>
              <a:rPr lang="sk-SK" sz="1400" b="1" i="1" u="sng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aktivita č. </a:t>
            </a:r>
            <a:r>
              <a:rPr lang="sk-SK" sz="1400" b="1" i="1" u="sng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 </a:t>
            </a:r>
            <a:r>
              <a:rPr lang="sk-SK" sz="1400" b="1" i="1" u="sng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</a:t>
            </a:r>
            <a:r>
              <a:rPr lang="sk-SK" sz="1400" b="1" i="1" u="sng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Znižovanie </a:t>
            </a:r>
            <a:r>
              <a:rPr lang="sk-SK" sz="1400" b="1" i="1" u="sng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korupcie vo VS</a:t>
            </a:r>
            <a:endParaRPr lang="sk-SK" sz="1400" b="1" i="1" u="sng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endParaRPr lang="sk-SK" sz="1200" i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endParaRPr lang="sk-SK" sz="14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endParaRPr lang="sk-SK" sz="14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k-SK" sz="14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Aktivita </a:t>
            </a:r>
            <a:r>
              <a:rPr lang="sk-SK" sz="14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zameraná na zamedzenie korupcie a podpora transparentnosti vo verejnom </a:t>
            </a:r>
            <a:r>
              <a:rPr lang="sk-SK" sz="14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sektore, najmä </a:t>
            </a:r>
            <a:r>
              <a:rPr lang="sk-SK" sz="14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</a:t>
            </a:r>
            <a:r>
              <a:rPr lang="sk-SK" sz="14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lvl="0"/>
            <a:endParaRPr lang="sk-SK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/>
            <a:endParaRPr lang="sk-SK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lvl="0" indent="-285750">
              <a:buFontTx/>
              <a:buChar char="-"/>
            </a:pPr>
            <a:r>
              <a:rPr lang="sk-SK" sz="14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Monitoring </a:t>
            </a:r>
            <a:r>
              <a:rPr lang="sk-SK" sz="14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korupčného správania vo </a:t>
            </a:r>
            <a:r>
              <a:rPr lang="sk-SK" sz="14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VS</a:t>
            </a:r>
          </a:p>
          <a:p>
            <a:pPr lvl="0"/>
            <a:endParaRPr lang="sk-SK" sz="1400" i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lvl="0" indent="-285750">
              <a:buFontTx/>
              <a:buChar char="-"/>
            </a:pPr>
            <a:r>
              <a:rPr lang="sk-SK" sz="14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Hodnotenie </a:t>
            </a:r>
            <a:r>
              <a:rPr lang="sk-SK" sz="14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transparentnosti procesov tvorby a implementácie verejných </a:t>
            </a:r>
            <a:r>
              <a:rPr lang="sk-SK" sz="14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politík</a:t>
            </a:r>
          </a:p>
          <a:p>
            <a:pPr marL="285750" lvl="0" indent="-285750">
              <a:buFontTx/>
              <a:buChar char="-"/>
            </a:pPr>
            <a:endParaRPr lang="sk-SK" sz="1400" i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lvl="0" indent="-285750">
              <a:buFontTx/>
              <a:buChar char="-"/>
            </a:pPr>
            <a:r>
              <a:rPr lang="sk-SK" sz="14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Návrh </a:t>
            </a:r>
            <a:r>
              <a:rPr lang="sk-SK" sz="14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antikorupčných nástrojov a nástrojov na sprístupňovanie dokumentov a dát širokej verejnosti v rámci podpory otvoreného </a:t>
            </a:r>
            <a:r>
              <a:rPr lang="sk-SK" sz="14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vládnutia</a:t>
            </a:r>
            <a:endParaRPr lang="sk-SK" sz="1400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57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2941</TotalTime>
  <Words>2134</Words>
  <Application>Microsoft Office PowerPoint</Application>
  <PresentationFormat>Prezentácia na obrazovke (4:3)</PresentationFormat>
  <Paragraphs>604</Paragraphs>
  <Slides>21</Slides>
  <Notes>21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21</vt:i4>
      </vt:variant>
    </vt:vector>
  </HeadingPairs>
  <TitlesOfParts>
    <vt:vector size="22" baseType="lpstr">
      <vt:lpstr>Office Theme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juraj kadasi</dc:creator>
  <cp:lastModifiedBy>Sabina Slimáková</cp:lastModifiedBy>
  <cp:revision>224</cp:revision>
  <cp:lastPrinted>2015-01-18T19:48:41Z</cp:lastPrinted>
  <dcterms:created xsi:type="dcterms:W3CDTF">2014-07-22T20:09:34Z</dcterms:created>
  <dcterms:modified xsi:type="dcterms:W3CDTF">2017-05-23T10:51:15Z</dcterms:modified>
</cp:coreProperties>
</file>