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90" r:id="rId2"/>
    <p:sldId id="294" r:id="rId3"/>
    <p:sldId id="299" r:id="rId4"/>
    <p:sldId id="302" r:id="rId5"/>
    <p:sldId id="303" r:id="rId6"/>
    <p:sldId id="304" r:id="rId7"/>
    <p:sldId id="305" r:id="rId8"/>
    <p:sldId id="306" r:id="rId9"/>
    <p:sldId id="308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9" autoAdjust="0"/>
    <p:restoredTop sz="94643" autoAdjust="0"/>
  </p:normalViewPr>
  <p:slideViewPr>
    <p:cSldViewPr snapToGrid="0" snapToObjects="1"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8BB19E-33FA-40EB-A9E0-F992F0C881E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k-SK"/>
        </a:p>
      </dgm:t>
    </dgm:pt>
    <dgm:pt modelId="{23F25315-C0F0-4871-93D4-6B649782C18B}" type="pres">
      <dgm:prSet presAssocID="{7F8BB19E-33FA-40EB-A9E0-F992F0C881E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</dgm:ptLst>
  <dgm:cxnLst>
    <dgm:cxn modelId="{F9396F6F-F1ED-4DF5-B191-1E12D887A669}" type="presOf" srcId="{7F8BB19E-33FA-40EB-A9E0-F992F0C881EC}" destId="{23F25315-C0F0-4871-93D4-6B649782C18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3A17C-FB15-44AB-A6EC-2EFA2FF23A45}" type="datetimeFigureOut">
              <a:rPr lang="sk-SK" smtClean="0"/>
              <a:pPr/>
              <a:t>10. 4. 2018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323E4-4A55-4B64-AEB9-6D9F5352D6D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999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00DB-CE52-408A-868E-DB0CCC8E0D66}" type="datetimeFigureOut">
              <a:rPr lang="sk-SK" smtClean="0"/>
              <a:pPr/>
              <a:t>10. 4. 2018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A29E-B756-4371-AE6C-671895E2E75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66368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/>
              <a:pPr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2063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/>
              <a:pPr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8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/>
              <a:pPr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7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/>
              <a:pPr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5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/>
              <a:pPr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33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/>
              <a:pPr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4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/>
              <a:pPr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/>
              <a:pPr/>
              <a:t>4/10/2018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5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/>
              <a:pPr/>
              <a:t>4/10/2018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/>
              <a:pPr/>
              <a:t>4/10/2018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73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/>
              <a:pPr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0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/>
              <a:pPr/>
              <a:t>4/10/2018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4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/>
              <a:pPr/>
              <a:t>4/10/2018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8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pevs.e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pevs.e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pevs.e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pevs.eu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komunikacia.opevs@minv.sk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pevs.e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pevs.eu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1.xml"/><Relationship Id="rId5" Type="http://schemas.openxmlformats.org/officeDocument/2006/relationships/hyperlink" Target="mailto:ivana.nittmannova@minv.sk" TargetMode="External"/><Relationship Id="rId10" Type="http://schemas.microsoft.com/office/2007/relationships/diagramDrawing" Target="../diagrams/drawing1.xml"/><Relationship Id="rId4" Type="http://schemas.openxmlformats.org/officeDocument/2006/relationships/hyperlink" Target="mailto:komunikacia.opevs@minv.sk" TargetMode="External"/><Relationship Id="rId9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sahu 5"/>
          <p:cNvSpPr txBox="1">
            <a:spLocks/>
          </p:cNvSpPr>
          <p:nvPr/>
        </p:nvSpPr>
        <p:spPr>
          <a:xfrm>
            <a:off x="187262" y="1046740"/>
            <a:ext cx="8496944" cy="4736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843" lvl="1">
              <a:buSzPct val="6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sk-SK" b="1" dirty="0" smtClean="0">
              <a:solidFill>
                <a:schemeClr val="tx1"/>
              </a:solidFill>
            </a:endParaRPr>
          </a:p>
        </p:txBody>
      </p:sp>
      <p:sp>
        <p:nvSpPr>
          <p:cNvPr id="12" name="Zástupný symbol obsahu 2"/>
          <p:cNvSpPr txBox="1">
            <a:spLocks/>
          </p:cNvSpPr>
          <p:nvPr/>
        </p:nvSpPr>
        <p:spPr>
          <a:xfrm>
            <a:off x="187262" y="2270476"/>
            <a:ext cx="8750261" cy="3658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514" y="326789"/>
            <a:ext cx="5312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POWERPOINT PREZENTÁCIE</a:t>
            </a:r>
            <a:endParaRPr lang="en-US" sz="28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Zaoblený obdĺžnik 4"/>
          <p:cNvSpPr/>
          <p:nvPr/>
        </p:nvSpPr>
        <p:spPr>
          <a:xfrm>
            <a:off x="6722008" y="250671"/>
            <a:ext cx="2421992" cy="9440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575" tIns="19050" rIns="28575" bIns="19050" numCol="1" spcCol="1270" anchor="ctr" anchorCtr="0">
            <a:noAutofit/>
          </a:bodyPr>
          <a:lstStyle/>
          <a:p>
            <a:pPr lvl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k-SK" sz="1500" kern="1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Zástupný symbol obsahu 2"/>
          <p:cNvSpPr txBox="1">
            <a:spLocks/>
          </p:cNvSpPr>
          <p:nvPr/>
        </p:nvSpPr>
        <p:spPr>
          <a:xfrm>
            <a:off x="187262" y="1224116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TITULNÁ STRANA			 		</a:t>
            </a: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AutoNum type="arabicPeriod"/>
            </a:pP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sk-SK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4011283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k-SK" sz="2800" dirty="0" smtClean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OPERAČNÝ </a:t>
            </a:r>
            <a:r>
              <a:rPr lang="sk-SK" sz="2800" dirty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PROGRAM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4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EFEKTÍVNA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4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VEREJNÁ </a:t>
            </a:r>
            <a:endParaRPr lang="sk-SK" sz="4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k-SK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SPRÁVA</a:t>
            </a: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r>
              <a:rPr lang="sk-SK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Informovanie a komunikácia</a:t>
            </a:r>
            <a:endParaRPr lang="sk-SK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04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8773"/>
          </a:xfrm>
        </p:spPr>
        <p:txBody>
          <a:bodyPr>
            <a:normAutofit/>
          </a:bodyPr>
          <a:lstStyle/>
          <a:p>
            <a:r>
              <a:rPr lang="sk-SK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Povinnosti prijímateľa</a:t>
            </a:r>
            <a:endParaRPr lang="sk-SK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Zástupný symbol obsah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k-SK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 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NFP </a:t>
            </a:r>
            <a:r>
              <a:rPr lang="sk-SK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povinný 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riadiť sa aktuálnou verziou </a:t>
            </a: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Manuálu pre informovanie a komunikáciu OP EVS, 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ktorý je platný v čase realizácie príslušných opatrení v oblasti informovania a komunikácie </a:t>
            </a:r>
            <a:endParaRPr lang="sk-SK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sk-SK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ktuálna 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verzia </a:t>
            </a: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manuálu 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zverejnená na </a:t>
            </a: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webovej stránke </a:t>
            </a:r>
            <a:r>
              <a:rPr lang="sk-SK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www.opevs.eu</a:t>
            </a:r>
            <a:r>
              <a:rPr lang="sk-SK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časti Informovanie a komunikácia -&gt; Manuály a </a:t>
            </a: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logá</a:t>
            </a:r>
          </a:p>
          <a:p>
            <a:endParaRPr lang="sk-SK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každý prijímateľ NFP má povinnosť zabezpečiť informačné a komunikačné opatrenia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prostredníctvom ktorých bude verejnosť informovaná o </a:t>
            </a: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tom, </a:t>
            </a:r>
            <a:r>
              <a:rPr lang="sk-S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že ním realizovaný projekt bol podporený z fondov </a:t>
            </a:r>
            <a:r>
              <a:rPr lang="sk-SK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Európskej únie</a:t>
            </a:r>
            <a:endParaRPr lang="sk-SK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99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7400"/>
          </a:xfrm>
        </p:spPr>
        <p:txBody>
          <a:bodyPr>
            <a:normAutofit/>
          </a:bodyPr>
          <a:lstStyle/>
          <a:p>
            <a:r>
              <a:rPr lang="sk-SK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Označenie v sídle prijímateľa NFP</a:t>
            </a:r>
            <a:endParaRPr lang="sk-SK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091242"/>
            <a:ext cx="8229600" cy="47488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ČO?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sk-SK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plagát 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 formáte minimálne A3,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ktorý bude obsahovať nasledovné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informácie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0" indent="0">
              <a:buNone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názov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prijímateľa </a:t>
            </a:r>
          </a:p>
          <a:p>
            <a:pPr marL="0" indent="0">
              <a:buNone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názov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 </a:t>
            </a:r>
          </a:p>
          <a:p>
            <a:pPr marL="0" indent="0">
              <a:buNone/>
            </a:pPr>
            <a:r>
              <a:rPr lang="pl-PL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miesto </a:t>
            </a:r>
            <a:r>
              <a:rPr lang="pl-PL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realizácie projektu (v zmysle žiadosti o NFP) </a:t>
            </a:r>
          </a:p>
          <a:p>
            <a:pPr marL="0" indent="0">
              <a:buNone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výška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NFP </a:t>
            </a:r>
          </a:p>
          <a:p>
            <a:pPr marL="0" indent="0">
              <a:buNone/>
            </a:pPr>
            <a:r>
              <a:rPr lang="pl-PL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znak </a:t>
            </a:r>
            <a:r>
              <a:rPr lang="pl-PL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Európskej únie s odkazom na EÚ a odkazom na fond ESF </a:t>
            </a:r>
          </a:p>
          <a:p>
            <a:pPr marL="0" indent="0">
              <a:buNone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logo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 EVS </a:t>
            </a:r>
          </a:p>
          <a:p>
            <a:pPr marL="0" indent="0">
              <a:buNone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vyhlásenie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„Tento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 je podporený z Európskeho sociálneho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fondu.“</a:t>
            </a: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  <a:p>
            <a:pPr marL="0" indent="0">
              <a:buNone/>
            </a:pPr>
            <a:r>
              <a:rPr lang="sk-SK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KDE?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v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mieste 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sídla prijímateľa NFP </a:t>
            </a: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sk-SK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Sídlom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prijímateľa NFP sa rozumie ľahko viditeľné a verejnosťou dostupné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miesto, ako je napríklad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vchod do budovy, vstupná hala, recepcia a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podobne.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  <a:p>
            <a:pPr marL="0" indent="0">
              <a:buNone/>
            </a:pPr>
            <a:endParaRPr lang="pl-P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pl-PL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KEDY? </a:t>
            </a:r>
            <a:r>
              <a:rPr lang="pl-PL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minimálne </a:t>
            </a:r>
            <a:r>
              <a:rPr lang="pl-PL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počas celej doby realizácie projektu </a:t>
            </a:r>
            <a:r>
              <a:rPr lang="pl-PL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pl-P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pl-PL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Vzor plagátu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www.opevs.eu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 časti Informovanie a komunikácia -&gt; Manuály a logá</a:t>
            </a:r>
            <a:endParaRPr lang="sk-SK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2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82894"/>
          </a:xfrm>
        </p:spPr>
        <p:txBody>
          <a:bodyPr>
            <a:normAutofit/>
          </a:bodyPr>
          <a:lstStyle/>
          <a:p>
            <a:r>
              <a:rPr lang="sk-SK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Informačné a vzdelávacie aktivity</a:t>
            </a:r>
            <a:endParaRPr lang="sk-SK" sz="2000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043796"/>
            <a:ext cx="8229600" cy="508236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sk-SK" sz="29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sk-SK" sz="29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Každý </a:t>
            </a:r>
            <a:r>
              <a:rPr lang="sk-SK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 NFP </a:t>
            </a:r>
            <a:r>
              <a:rPr lang="sk-SK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rámci OP EVS </a:t>
            </a:r>
            <a:r>
              <a:rPr lang="sk-SK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má </a:t>
            </a:r>
            <a:r>
              <a:rPr lang="sk-SK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 organizovaní a realizovaní informačných a vzdelávacích aktivít v rámci projektu (napr. semináre, školenia, vzdelávacie podujatia, konferencie, workshopy, veľtrhy, výstavy a pod.) </a:t>
            </a:r>
            <a:r>
              <a:rPr lang="sk-SK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povinnosť umiestniť</a:t>
            </a:r>
            <a:r>
              <a:rPr lang="sk-SK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0" indent="0">
              <a:buNone/>
            </a:pPr>
            <a:endParaRPr lang="sk-SK" sz="29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sk-SK" sz="29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ČO</a:t>
            </a:r>
            <a:r>
              <a:rPr lang="sk-SK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 </a:t>
            </a:r>
            <a:r>
              <a:rPr lang="sk-SK" sz="2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sk-SK" sz="29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plagát </a:t>
            </a:r>
            <a:r>
              <a:rPr lang="sk-SK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 formáte minimálne A3, </a:t>
            </a:r>
            <a:r>
              <a:rPr lang="sk-SK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ktorý bude obsahovať nasledovné informácie: </a:t>
            </a:r>
          </a:p>
          <a:p>
            <a:r>
              <a:rPr lang="sk-SK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názov prijímateľa </a:t>
            </a:r>
          </a:p>
          <a:p>
            <a:r>
              <a:rPr lang="sk-SK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názov projektu </a:t>
            </a:r>
          </a:p>
          <a:p>
            <a:r>
              <a:rPr lang="sk-SK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názov aktivity projektu (napr. názov školenia, názov workshopu) </a:t>
            </a:r>
          </a:p>
          <a:p>
            <a:r>
              <a:rPr lang="pl-PL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dátum začatia realizácie aktivity projektu </a:t>
            </a:r>
          </a:p>
          <a:p>
            <a:r>
              <a:rPr lang="pl-PL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dátum ukončenia realizácie aktivity projektu </a:t>
            </a:r>
          </a:p>
          <a:p>
            <a:r>
              <a:rPr lang="sk-SK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výška NFP </a:t>
            </a:r>
          </a:p>
          <a:p>
            <a:r>
              <a:rPr lang="pl-PL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znak Európskej únie s odkazom na EÚ a odkazom na fond ESF </a:t>
            </a:r>
          </a:p>
          <a:p>
            <a:r>
              <a:rPr lang="sk-SK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logo OP EVS </a:t>
            </a:r>
          </a:p>
          <a:p>
            <a:r>
              <a:rPr lang="sk-SK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vyhlásenie: „Tento projekt je podporený z Európskeho sociálneho fondu.“</a:t>
            </a:r>
          </a:p>
          <a:p>
            <a:pPr marL="0" indent="0">
              <a:buNone/>
            </a:pPr>
            <a:r>
              <a:rPr lang="sk-SK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  <a:p>
            <a:pPr marL="0" indent="0">
              <a:buNone/>
            </a:pPr>
            <a:r>
              <a:rPr lang="pl-PL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KDE? </a:t>
            </a:r>
            <a:r>
              <a:rPr lang="pl-PL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v mieste </a:t>
            </a:r>
            <a:r>
              <a:rPr lang="pl-PL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realizácie aktivít projektu </a:t>
            </a:r>
            <a:r>
              <a:rPr lang="pl-PL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(napríklad </a:t>
            </a:r>
            <a:r>
              <a:rPr lang="sk-SK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vstup do školiacej miestnosti, kancelárie, kongresovej sály, rokovacej miestnosti a </a:t>
            </a:r>
            <a:r>
              <a:rPr lang="sk-SK" sz="2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podobne)</a:t>
            </a:r>
            <a:endParaRPr lang="sk-SK" sz="2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pl-PL" sz="2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pl-PL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KEDY? </a:t>
            </a:r>
            <a:r>
              <a:rPr lang="pl-PL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minimálne </a:t>
            </a:r>
            <a:r>
              <a:rPr lang="pl-PL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počas celej doby realizácie aktivity projektu </a:t>
            </a:r>
            <a:r>
              <a:rPr lang="pl-P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r>
              <a:rPr lang="sk-SK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Vzor plagátu na </a:t>
            </a:r>
            <a:r>
              <a:rPr lang="sk-SK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www.opevs.eu</a:t>
            </a:r>
            <a:r>
              <a:rPr lang="sk-SK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 časti Informovanie a komunikácia -&gt; Manuály a logá</a:t>
            </a: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6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1520"/>
          </a:xfrm>
        </p:spPr>
        <p:txBody>
          <a:bodyPr>
            <a:normAutofit/>
          </a:bodyPr>
          <a:lstStyle/>
          <a:p>
            <a:r>
              <a:rPr lang="sk-SK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Webové sídlo</a:t>
            </a:r>
            <a:endParaRPr lang="sk-SK" sz="2000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03849" y="966158"/>
            <a:ext cx="8229600" cy="47531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k-SK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Každý </a:t>
            </a:r>
            <a:r>
              <a:rPr lang="sk-SK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 NFP uverejní na svojom webovom sídle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ak takéto sídlo existuje, stručný </a:t>
            </a:r>
            <a:r>
              <a:rPr lang="sk-SK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opis projektu 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vrátane popisu cieľov a výsledkov projektu </a:t>
            </a:r>
            <a:r>
              <a:rPr lang="sk-SK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 zdôraznením finančnej podpory z EÚ prostredníctvom OP EVS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marL="0" indent="0">
              <a:buNone/>
            </a:pPr>
            <a:endParaRPr lang="sk-SK" sz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sk-SK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Zverejnená 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informácia musí obsahovať minimálne: </a:t>
            </a:r>
          </a:p>
          <a:p>
            <a:r>
              <a:rPr lang="sk-SK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názov 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sk-SK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sídlo </a:t>
            </a:r>
            <a:r>
              <a:rPr lang="sk-SK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prijímateľa,</a:t>
            </a:r>
            <a:endParaRPr lang="sk-SK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názov projektu,</a:t>
            </a:r>
            <a:endParaRPr lang="sk-SK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miesto 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realizácie </a:t>
            </a:r>
            <a:r>
              <a:rPr lang="sk-SK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projektu,</a:t>
            </a:r>
            <a:endParaRPr lang="sk-SK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výška 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poskytnutého </a:t>
            </a:r>
            <a:r>
              <a:rPr lang="sk-SK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NFP, </a:t>
            </a:r>
            <a:endParaRPr lang="sk-SK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stručný </a:t>
            </a:r>
            <a:r>
              <a:rPr lang="sk-SK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opis projektu 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rozsahu </a:t>
            </a:r>
            <a:r>
              <a:rPr lang="sk-SK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2 000-2 500 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znakov vrátane </a:t>
            </a:r>
            <a:r>
              <a:rPr lang="sk-SK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medzier,</a:t>
            </a:r>
            <a:endParaRPr lang="sk-SK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priebežne aktualizované </a:t>
            </a:r>
            <a:r>
              <a:rPr lang="sk-SK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informácie o projekte a jeho </a:t>
            </a:r>
            <a:r>
              <a:rPr lang="sk-SK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aktivitách,</a:t>
            </a:r>
            <a:endParaRPr lang="sk-SK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priebežne 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aktualizovaná </a:t>
            </a:r>
            <a:r>
              <a:rPr lang="sk-SK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fotogaléria,</a:t>
            </a:r>
            <a:endParaRPr lang="sk-SK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logo </a:t>
            </a:r>
            <a:r>
              <a:rPr lang="sk-SK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 </a:t>
            </a:r>
            <a:r>
              <a:rPr lang="sk-SK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EVS,</a:t>
            </a:r>
            <a:endParaRPr lang="sk-SK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znak </a:t>
            </a:r>
            <a:r>
              <a:rPr lang="sk-SK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Európskej únie s odkazom na EÚ a odkazom na fond ESF 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 farbe, pričom sú pri návšteve webového sídla viditeľné v rámci plochy zobrazenej digitálnym zariadením bez toho, aby sa používateľ musel posúvať na webovom sídle smerom </a:t>
            </a:r>
            <a:r>
              <a:rPr lang="sk-SK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nižšie,</a:t>
            </a:r>
            <a:endParaRPr lang="sk-SK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sk-SK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</a:t>
            </a:r>
            <a:r>
              <a:rPr lang="sk-SK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Informácie </a:t>
            </a:r>
            <a:r>
              <a:rPr lang="sk-SK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operačnom programe Efektívna verejná správa nájdete na </a:t>
            </a:r>
            <a:r>
              <a:rPr lang="sk-SK" sz="1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www.opevs.eu</a:t>
            </a:r>
            <a:r>
              <a:rPr lang="sk-SK" sz="1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sk-SK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endParaRPr lang="sk-SK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sk-SK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(Zverejňovanie </a:t>
            </a:r>
            <a:r>
              <a:rPr lang="sk-SK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informácii má rešpektovať princípy na zabezpečenie ich prístupnosti aj pre osoby so zdravotným postihnutím. Informácie musia byť dobre viditeľné, čitateľné a dostupné priamo z hlavnej stránky, pričom navigácia k informáciám o projekte musí byť aj pre nového návštevníka zreteľná a </a:t>
            </a:r>
            <a:r>
              <a:rPr lang="sk-SK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intuitívna.)</a:t>
            </a:r>
            <a:endParaRPr lang="sk-SK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45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5641"/>
          </a:xfrm>
        </p:spPr>
        <p:txBody>
          <a:bodyPr>
            <a:normAutofit/>
          </a:bodyPr>
          <a:lstStyle/>
          <a:p>
            <a:r>
              <a:rPr lang="sk-SK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Webové sídlo</a:t>
            </a:r>
            <a:endParaRPr lang="sk-SK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k-SK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 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povinný informovať </a:t>
            </a:r>
            <a:r>
              <a:rPr lang="sk-SK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riadiaci orgán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zverejnení informácii o projekte na svojom webovom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sídle, a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zaslaním webového odkazu 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emailom na </a:t>
            </a:r>
            <a:r>
              <a:rPr lang="sk-SK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komunikacia.opevs@minv.sk</a:t>
            </a:r>
            <a:r>
              <a:rPr lang="sk-SK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 </a:t>
            </a:r>
            <a:r>
              <a:rPr lang="sk-SK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lehote do 20 pracovných </a:t>
            </a:r>
            <a:r>
              <a:rPr lang="sk-SK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dní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odo dňa účinnosti zmluvy o NFP. </a:t>
            </a:r>
          </a:p>
          <a:p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Počas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realizácie projektu prijímateľ NFP zverejnené informácie pravidelne aktualizuje. Požadované informácie sú zverejnené na internetovej stránke prijímateľa NFP minimálne počas celej doby realizácie projektu. </a:t>
            </a: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8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r>
              <a:rPr lang="sk-SK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Pravidlá grafického zobrazenia</a:t>
            </a:r>
            <a:endParaRPr lang="sk-SK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 NFP je povinný sa riadiť </a:t>
            </a:r>
            <a:r>
              <a:rPr lang="sk-SK" sz="1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Dizajn manuálom pre OP EVS</a:t>
            </a:r>
          </a:p>
          <a:p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verejnený na stránke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www.opevs.eu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 časti „Informovanie a komunikácia“ -</a:t>
            </a:r>
            <a:r>
              <a:rPr lang="en-US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&gt;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Manuály a logá</a:t>
            </a:r>
          </a:p>
          <a:p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ákladným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typom písma 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určeným pre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administratívu je </a:t>
            </a:r>
            <a:r>
              <a:rPr lang="sk-SK" sz="1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Verdana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ovinne zobrazenie logá EÚ – </a:t>
            </a:r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dkaz na EÚ „Európska únia“ sa vždy vypisuje celý, plus odkaz na Európsky sociálny fond</a:t>
            </a:r>
          </a:p>
          <a:p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inimálna veľkosť loga je 25 mm na výšku a 40 mm na šírku</a:t>
            </a:r>
          </a:p>
          <a:p>
            <a:endParaRPr lang="sk-SK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oužitie loga OP EVS presne stanovuje Dizajn manuál pre OP EVS</a:t>
            </a:r>
          </a:p>
          <a:p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inimálna veľkosť loga OP EVS je 25 mm</a:t>
            </a:r>
          </a:p>
          <a:p>
            <a:r>
              <a:rPr lang="sk-S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manuáli uvedené tiež pravidlá pre použitie loga EÚ spolu s logom OP EVS – sústava </a:t>
            </a:r>
            <a:r>
              <a:rPr lang="sk-SK" sz="1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logotypov</a:t>
            </a:r>
            <a:r>
              <a:rPr lang="sk-SK" sz="1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sa používa výhradne tak, ako uvádza Dizajn manuál</a:t>
            </a:r>
          </a:p>
          <a:p>
            <a:endParaRPr lang="sk-SK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sk-SK" b="1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9875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k-SK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hlinkClick r:id="rId4"/>
            </a:endParaRPr>
          </a:p>
          <a:p>
            <a:pPr marL="0" indent="0">
              <a:buNone/>
            </a:pPr>
            <a:endParaRPr lang="sk-S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hlinkClick r:id="rId4"/>
            </a:endParaRPr>
          </a:p>
          <a:p>
            <a:pPr marL="0" indent="0">
              <a:buNone/>
            </a:pPr>
            <a:r>
              <a:rPr lang="sk-SK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www.opevs.eu</a:t>
            </a:r>
            <a:r>
              <a:rPr lang="sk-SK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sk-SK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– Informovanie a komunikácia –</a:t>
            </a:r>
            <a:r>
              <a:rPr lang="en-US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&gt;</a:t>
            </a:r>
            <a:r>
              <a:rPr lang="sk-SK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Manuály a logá:</a:t>
            </a:r>
          </a:p>
          <a:p>
            <a:pPr marL="0" indent="0">
              <a:buNone/>
            </a:pPr>
            <a:endParaRPr lang="sk-SK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sk-S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sk-SK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anuál pre informovanie a komunikáciu OP EVS</a:t>
            </a:r>
          </a:p>
          <a:p>
            <a:r>
              <a:rPr lang="sk-SK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Dizajn manuál pre OP EVS</a:t>
            </a:r>
          </a:p>
          <a:p>
            <a:r>
              <a:rPr lang="sk-S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sk-SK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zory plagátov – sídlo a realizácia</a:t>
            </a:r>
          </a:p>
          <a:p>
            <a:r>
              <a:rPr lang="sk-S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sk-SK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ogá EÚ plus OP EVS</a:t>
            </a:r>
            <a:endParaRPr lang="sk-S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50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794294"/>
            <a:ext cx="8229600" cy="2587925"/>
          </a:xfrm>
        </p:spPr>
        <p:txBody>
          <a:bodyPr>
            <a:normAutofit/>
          </a:bodyPr>
          <a:lstStyle/>
          <a:p>
            <a:r>
              <a:rPr lang="sk-SK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Ď</a:t>
            </a:r>
            <a:r>
              <a:rPr lang="sk-SK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akujem za pozornosť!</a:t>
            </a:r>
            <a:br>
              <a:rPr lang="sk-SK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sk-SK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k-SK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k</a:t>
            </a:r>
            <a:r>
              <a:rPr lang="sk-SK" sz="20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omunikacia.opevs</a:t>
            </a:r>
            <a:r>
              <a:rPr lang="en-U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@minv.sk</a:t>
            </a:r>
            <a:r>
              <a:rPr lang="en-U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U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/>
              </a:rPr>
              <a:t>ivana.nittmannova@minv.sk</a:t>
            </a:r>
            <a:endParaRPr lang="sk-SK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8" name="Zástupný symbol obsahu 1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90677792"/>
              </p:ext>
            </p:extLst>
          </p:nvPr>
        </p:nvGraphicFramePr>
        <p:xfrm>
          <a:off x="6335713" y="1527175"/>
          <a:ext cx="2808287" cy="314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74393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1477</TotalTime>
  <Words>703</Words>
  <Application>Microsoft Office PowerPoint</Application>
  <PresentationFormat>Prezentácia na obrazovke (4:3)</PresentationFormat>
  <Paragraphs>111</Paragraphs>
  <Slides>9</Slides>
  <Notes>8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3" baseType="lpstr">
      <vt:lpstr>Arial</vt:lpstr>
      <vt:lpstr>Calibri</vt:lpstr>
      <vt:lpstr>Verdana</vt:lpstr>
      <vt:lpstr>Office Theme</vt:lpstr>
      <vt:lpstr>Prezentácia programu PowerPoint</vt:lpstr>
      <vt:lpstr>Povinnosti prijímateľa</vt:lpstr>
      <vt:lpstr>Označenie v sídle prijímateľa NFP</vt:lpstr>
      <vt:lpstr>Informačné a vzdelávacie aktivity</vt:lpstr>
      <vt:lpstr>Webové sídlo</vt:lpstr>
      <vt:lpstr>Webové sídlo</vt:lpstr>
      <vt:lpstr>Pravidlá grafického zobrazenia</vt:lpstr>
      <vt:lpstr>Prezentácia programu PowerPoint</vt:lpstr>
      <vt:lpstr>Ďakujem za pozornosť!  komunikacia.opevs@minv.sk  ivana.nittmannova@minv.sk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juraj kadasi</dc:creator>
  <cp:lastModifiedBy>Ivana Nittmannová</cp:lastModifiedBy>
  <cp:revision>141</cp:revision>
  <cp:lastPrinted>2015-01-18T19:48:41Z</cp:lastPrinted>
  <dcterms:created xsi:type="dcterms:W3CDTF">2014-07-22T20:09:34Z</dcterms:created>
  <dcterms:modified xsi:type="dcterms:W3CDTF">2018-04-10T06:41:28Z</dcterms:modified>
</cp:coreProperties>
</file>