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0" r:id="rId2"/>
    <p:sldId id="294" r:id="rId3"/>
    <p:sldId id="312" r:id="rId4"/>
    <p:sldId id="313" r:id="rId5"/>
    <p:sldId id="314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8" r:id="rId16"/>
    <p:sldId id="309" r:id="rId17"/>
    <p:sldId id="310" r:id="rId18"/>
    <p:sldId id="31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arína Rejdovianová" initials="KR" lastIdx="0" clrIdx="0">
    <p:extLst>
      <p:ext uri="{19B8F6BF-5375-455C-9EA6-DF929625EA0E}">
        <p15:presenceInfo xmlns:p15="http://schemas.microsoft.com/office/powerpoint/2012/main" userId="Katarína Rejdovianová" providerId="None"/>
      </p:ext>
    </p:extLst>
  </p:cmAuthor>
  <p:cmAuthor id="2" name="Michal Cenker" initials="MC" lastIdx="6" clrIdx="1">
    <p:extLst>
      <p:ext uri="{19B8F6BF-5375-455C-9EA6-DF929625EA0E}">
        <p15:presenceInfo xmlns:p15="http://schemas.microsoft.com/office/powerpoint/2012/main" userId="Michal Cenk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9" autoAdjust="0"/>
    <p:restoredTop sz="94643" autoAdjust="0"/>
  </p:normalViewPr>
  <p:slideViewPr>
    <p:cSldViewPr snapToGrid="0" snapToObjects="1">
      <p:cViewPr varScale="1">
        <p:scale>
          <a:sx n="61" d="100"/>
          <a:sy n="61" d="100"/>
        </p:scale>
        <p:origin x="66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4728E8-B53F-4A1B-B5DF-F78CAFB9A535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E1F70849-63FE-4C06-925D-01E9ED3FBCD5}" type="pres">
      <dgm:prSet presAssocID="{ED4728E8-B53F-4A1B-B5DF-F78CAFB9A535}" presName="linearFlow" presStyleCnt="0">
        <dgm:presLayoutVars>
          <dgm:dir/>
          <dgm:resizeHandles val="exact"/>
        </dgm:presLayoutVars>
      </dgm:prSet>
      <dgm:spPr/>
    </dgm:pt>
  </dgm:ptLst>
  <dgm:cxnLst>
    <dgm:cxn modelId="{664ECF3F-9DCC-4C81-8140-138E55182607}" type="presOf" srcId="{ED4728E8-B53F-4A1B-B5DF-F78CAFB9A535}" destId="{E1F70849-63FE-4C06-925D-01E9ED3FBCD5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05C759-A2EA-4D94-BEE1-D80B21A7BD4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4C2BBC73-E116-4A43-9E91-EC80EA929CAE}" type="pres">
      <dgm:prSet presAssocID="{DC05C759-A2EA-4D94-BEE1-D80B21A7BD4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</dgm:ptLst>
  <dgm:cxnLst>
    <dgm:cxn modelId="{B6B4D796-ECD6-4655-903A-B086818DEA30}" type="presOf" srcId="{DC05C759-A2EA-4D94-BEE1-D80B21A7BD48}" destId="{4C2BBC73-E116-4A43-9E91-EC80EA929CA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F0A49D-FED7-4BC8-92E6-7CF1A1AE655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6736745D-4FB0-4551-AA69-06B4F971BB2C}" type="pres">
      <dgm:prSet presAssocID="{4BF0A49D-FED7-4BC8-92E6-7CF1A1AE655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</dgm:ptLst>
  <dgm:cxnLst>
    <dgm:cxn modelId="{6D5EE5EC-DC4F-4A90-829E-B53101EFEBE7}" type="presOf" srcId="{4BF0A49D-FED7-4BC8-92E6-7CF1A1AE655D}" destId="{6736745D-4FB0-4551-AA69-06B4F971BB2C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8BB19E-33FA-40EB-A9E0-F992F0C881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23F25315-C0F0-4871-93D4-6B649782C18B}" type="pres">
      <dgm:prSet presAssocID="{7F8BB19E-33FA-40EB-A9E0-F992F0C881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</dgm:ptLst>
  <dgm:cxnLst>
    <dgm:cxn modelId="{F9396F6F-F1ED-4DF5-B191-1E12D887A669}" type="presOf" srcId="{7F8BB19E-33FA-40EB-A9E0-F992F0C881EC}" destId="{23F25315-C0F0-4871-93D4-6B649782C1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BE88CE-6C83-46A0-81A4-2C73D2DA76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sk-SK"/>
        </a:p>
      </dgm:t>
    </dgm:pt>
    <dgm:pt modelId="{6F023500-3026-43BD-A969-8A5C59C8A8FA}" type="pres">
      <dgm:prSet presAssocID="{75BE88CE-6C83-46A0-81A4-2C73D2DA76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</dgm:ptLst>
  <dgm:cxnLst>
    <dgm:cxn modelId="{31FBAE5C-57F9-473F-A3CB-2DB70BA3D0CE}" type="presOf" srcId="{75BE88CE-6C83-46A0-81A4-2C73D2DA76C3}" destId="{6F023500-3026-43BD-A969-8A5C59C8A8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5. 4. 2018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5. 4. 2018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074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720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441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8146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rtnerskadohoda.gov.sk/metodicke-pokyny-cko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rtnerskadohoda.gov.sk/metodicke-pokyny-cko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rtnerskadohoda.gov.sk/metodicke-pokyny-cko/" TargetMode="External"/><Relationship Id="rId4" Type="http://schemas.openxmlformats.org/officeDocument/2006/relationships/hyperlink" Target="http://www.minv.sk/?projektove-dokument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187262" y="1046740"/>
            <a:ext cx="4357442" cy="3143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schemeClr val="tx1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187262" y="1224116"/>
            <a:ext cx="4220965" cy="3279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PROGRAM</a:t>
            </a:r>
          </a:p>
          <a:p>
            <a:pPr algn="l">
              <a:spcBef>
                <a:spcPts val="0"/>
              </a:spcBef>
            </a:pPr>
            <a:endParaRPr lang="sk-SK" sz="9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 		</a:t>
            </a: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828800" lvl="3" indent="-457200" algn="just">
              <a:buAutoNum type="arabicPeriod"/>
            </a:pPr>
            <a:endParaRPr lang="sk-SK" sz="8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172514" y="4503761"/>
            <a:ext cx="3510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i="1" cap="all" dirty="0" smtClean="0">
                <a:solidFill>
                  <a:srgbClr val="1F497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Monitorovanie projektu</a:t>
            </a:r>
            <a:endParaRPr lang="sk-SK" i="1" cap="all" dirty="0">
              <a:solidFill>
                <a:srgbClr val="1F497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390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BlokTextu 1"/>
          <p:cNvSpPr txBox="1"/>
          <p:nvPr/>
        </p:nvSpPr>
        <p:spPr>
          <a:xfrm>
            <a:off x="150126" y="286603"/>
            <a:ext cx="8536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Merateľné ukazovatele a iné údaje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313899" y="1160060"/>
            <a:ext cx="82432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Číselník merateľných ukazovateľov („ČMU“) – Príloha č. 1 MP CKO č. 17 Zdrojová tabuľka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http://www.partnerskadohoda.gov.sk/metodicke-pokyny-cko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/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6 MP CKO č. 17 Výklad vybraných pojmov – ročná hodnota, kumulatívna hodnota a ďalšie informácie k výpočtom MU a iných údajov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 sa vykazujú priebežne v rámci Doplňujúcich monitorovacích údajov k </a:t>
            </a:r>
            <a:r>
              <a:rPr lang="sk-SK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podľa stavu realizácie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Iné údaje Prijímateľ uvádza vo Výročnej MS a konkrétne obdobie</a:t>
            </a:r>
          </a:p>
          <a:p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Nedosiahnutie </a:t>
            </a:r>
            <a:r>
              <a:rPr lang="sk-S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cieľových hodnôt merateľných </a:t>
            </a:r>
            <a:r>
              <a:rPr lang="sk-SK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ukazovateľov a ich vplyv na výšku NFP </a:t>
            </a:r>
            <a:endParaRPr lang="sk-SK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96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Zástupný symbol obsah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490544"/>
              </p:ext>
            </p:extLst>
          </p:nvPr>
        </p:nvGraphicFramePr>
        <p:xfrm>
          <a:off x="453617" y="105273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BlokTextu 1"/>
          <p:cNvSpPr txBox="1"/>
          <p:nvPr/>
        </p:nvSpPr>
        <p:spPr>
          <a:xfrm>
            <a:off x="750626" y="163773"/>
            <a:ext cx="7438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Účastníci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259307" y="1173707"/>
            <a:ext cx="842749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Zber dát o účastníkoch pre poskytovanie iných  údajov  o účastníkoch projektu tzv. </a:t>
            </a:r>
            <a:r>
              <a:rPr lang="sk-SK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mikroúdajoch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Prijímateľ sumarizuje prostredníctvom osobitnej evidencie/modulu v ITMS2014+ v tzv. </a:t>
            </a:r>
            <a:r>
              <a:rPr lang="sk-SK" sz="16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karte účastníka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sk-SK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zberom dát od účastníkov v reálnom čase vstupu/výstupu účastníka do/z projektu prijímateľ zabezpečí od  každého účastníka „</a:t>
            </a:r>
            <a:r>
              <a:rPr lang="sk-SK" sz="1600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Súhlas dotknutej osoby - účastníka - so správou, spracovaním a uchovaním osobných údajov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 podľa vzoru poskytovateľa (príloha č.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42 </a:t>
            </a:r>
            <a:r>
              <a:rPr lang="sk-SK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prípade, že účastník odmietne prijímateľovi poskytnúť rodné číslo, meno a priezvisko alebo údaje o znevýhodnení – citlivých údajoch, prijímateľ je povinný dať takémuto účastníkovi na podpis relevantne upravené „</a:t>
            </a:r>
            <a:r>
              <a:rPr lang="sk-SK" sz="1600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Vyhlásenie účastníka o neposkytnutí osobných údajov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“, podľa vzoru poskytovateľa (príloha č. 43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</a:t>
            </a:r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nesmie odmietnuť účastníka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aktivitách projektu z dôvodu neposkytnutia rodného čísla alebo  iných osobných údajov o účastníkovi. Prijímateľ je povinný tieto vyhlásenia zbierať a uchovávať v časovej nadväznosti k relevantnej monitorovacej správe. V prípade, že účastník  nepodpíše vyhlásenie o odmietnutí poskytnutia osobných údajov, Prijímateľ to vo vyhlásení  vyznačí a vedie ho ako písomný záznam o tejto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skutočnosti.</a:t>
            </a:r>
            <a:endParaRPr lang="sk-SK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0145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Jeden účastník môže byť vykázaný v každom projekte len raz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To znamená, že osoba môže byť ako účastník vykázaná vo viacerých projektoch, ale v rámci jedného projektu môže byť vykázaná len raz, bez ohľadu na to, koľkých aktivít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(vrátane školení a pod.) sa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projektu zúčastní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Ďalšie informácie k  vykazovaniu </a:t>
            </a:r>
            <a:r>
              <a:rPr lang="sk-SK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mikroúdajov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za účastníkov sa nachádzajú v MP CKO č. 17 (najmä kapitola 3.5 odseky 18 až 30) v jeho aktuálnej verzii a v prílohe č.5  Karta účastníka zverejnenej na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http://www.partnerskadohoda.gov.sk/metodicke-pokyny-cko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/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784747" y="272955"/>
            <a:ext cx="7792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Účastníci projektu</a:t>
            </a:r>
          </a:p>
          <a:p>
            <a:pPr algn="ctr"/>
            <a:endParaRPr lang="sk-SK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8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7" name="Zástupný symbol obsahu 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180045"/>
              </p:ext>
            </p:extLst>
          </p:nvPr>
        </p:nvGraphicFramePr>
        <p:xfrm>
          <a:off x="107505" y="3717032"/>
          <a:ext cx="5328591" cy="1992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BlokTextu 1"/>
          <p:cNvSpPr txBox="1"/>
          <p:nvPr/>
        </p:nvSpPr>
        <p:spPr>
          <a:xfrm>
            <a:off x="887104" y="109182"/>
            <a:ext cx="74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Výstupy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107505" y="1173707"/>
            <a:ext cx="87362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Prílohe č. 5 Zmluvy o poskytnutí NFP „</a:t>
            </a: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 sú v rámci konkrétnych hlavných aktivít definované výstupy, ktoré majú byť dosiahnuté v rámci projektu pre dosiahnutie stanovených cieľov.</a:t>
            </a:r>
          </a:p>
          <a:p>
            <a:pPr algn="just"/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Predloženie výstupov projektu na RO v rámci relevantnej MS musí byť v súlade s výstupmi uvedenými v Opise projektu a mať adekvátnu formu.</a:t>
            </a:r>
          </a:p>
          <a:p>
            <a:pPr algn="just"/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vyhodnocuje výstupy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obsahového hľadiska ako aj z hľadiska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hospodárnosti,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tzn. musia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mať náležitú kvalitu vzhľadom na výšku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vynaložených finančných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prostriedkov. V opačnom prípade môže RO považovať výdavky za neoprávnené. </a:t>
            </a:r>
          </a:p>
        </p:txBody>
      </p:sp>
    </p:spTree>
    <p:extLst>
      <p:ext uri="{BB962C8B-B14F-4D97-AF65-F5344CB8AC3E}">
        <p14:creationId xmlns:p14="http://schemas.microsoft.com/office/powerpoint/2010/main" val="36987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337482"/>
            <a:ext cx="8229600" cy="478868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Čl. 6 Zmluvy o poskytnutí NFP - 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je povinný oznámiť Poskytovateľovi všetky zmeny alebo skutočnosti, ktoré majú negatívny vplyv  na plnenie Zmluvy o poskytnutí NFP alebo cieľa 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Projektu, 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sa akýmkoľvek spôsobom týkajú alebo môžu týkať neplnenia povinností Prijímateľa zo Zmluvy o poskytnutí NFP alebo vo vzťahu k cieľu 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Projektu. 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Uvedená oznamovacia povinnosť sa uplatní aj v prípade, ak má Prijímateľ čo i len pochybnosť o dodržiavaní svojich 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záväzkov. 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Uvedenú oznamovaciu povinnosť je Prijímateľ povinný plniť </a:t>
            </a:r>
            <a:r>
              <a:rPr lang="sk-SK" sz="18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sk-SK" sz="18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ezodkladne </a:t>
            </a:r>
            <a:r>
              <a:rPr lang="sk-SK" sz="18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potom, ako sa dozvedel, že došlo k vzniku </a:t>
            </a:r>
            <a:r>
              <a:rPr lang="sk-SK" sz="18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zmeny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sk-SK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Súčasne je Poskytovateľ oprávnený požadovať od Prijímateľa poskytnutie </a:t>
            </a:r>
            <a:r>
              <a:rPr lang="sk-SK" sz="18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vysvetlení, informácií, </a:t>
            </a:r>
            <a:r>
              <a:rPr lang="sk-SK" sz="18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dokumentácie </a:t>
            </a:r>
            <a:r>
              <a:rPr lang="sk-SK" sz="18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iného druhu súčinnost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i, ktoré odôvodnene považuje za potrebné pre preskúmanie akejkoľvek záležitosti súvisiacej s Projektom.</a:t>
            </a:r>
          </a:p>
        </p:txBody>
      </p:sp>
      <p:sp>
        <p:nvSpPr>
          <p:cNvPr id="3" name="BlokTextu 2"/>
          <p:cNvSpPr txBox="1"/>
          <p:nvPr/>
        </p:nvSpPr>
        <p:spPr>
          <a:xfrm>
            <a:off x="1692322" y="245660"/>
            <a:ext cx="5663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8" name="Zástupný symbol obsahu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677792"/>
              </p:ext>
            </p:extLst>
          </p:nvPr>
        </p:nvGraphicFramePr>
        <p:xfrm>
          <a:off x="6156176" y="1526875"/>
          <a:ext cx="2808312" cy="3140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BlokTextu 4"/>
          <p:cNvSpPr txBox="1"/>
          <p:nvPr/>
        </p:nvSpPr>
        <p:spPr>
          <a:xfrm>
            <a:off x="1692322" y="245660"/>
            <a:ext cx="5663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354842" y="1214651"/>
            <a:ext cx="846161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Druhy zmien:</a:t>
            </a:r>
          </a:p>
          <a:p>
            <a:pPr algn="just"/>
            <a:endParaRPr lang="sk-SK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</a:t>
            </a:r>
            <a:r>
              <a:rPr lang="sk-S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zmluvy a jej príloh (s výnimkou prílohy č. 1 VZP) z dôvodu ich </a:t>
            </a:r>
            <a:r>
              <a:rPr lang="sk-SK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aktualizácie -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vykoná vo forme písomného a očíslovaného dodatku k Zmluve o poskytnutí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</a:p>
          <a:p>
            <a:pPr algn="just"/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VZP z dôvodu ich </a:t>
            </a:r>
            <a:r>
              <a:rPr lang="sk-SK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aktualizácie -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vykoná vo forme písomného a očíslovaného dodatku k Zmluve o poskytnutí NFP alebo oznámením Poskytovateľa, ktoré zašle Prijímateľovi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elektronicky</a:t>
            </a:r>
          </a:p>
          <a:p>
            <a:pPr algn="just"/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Formálna zmena </a:t>
            </a:r>
            <a:r>
              <a:rPr lang="sk-SK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takúto zmenu oznámi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bezodkladne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jedna Zmluvná strana druhej Zmluvnej strane a premietne sa do Zmluvy o poskytnutí NFP pri najbližšom písomnom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dodatku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k-S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3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3" name="Zástupný symbol obsah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361531"/>
              </p:ext>
            </p:extLst>
          </p:nvPr>
        </p:nvGraphicFramePr>
        <p:xfrm>
          <a:off x="5724128" y="1190327"/>
          <a:ext cx="3034680" cy="337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BlokTextu 1"/>
          <p:cNvSpPr txBox="1"/>
          <p:nvPr/>
        </p:nvSpPr>
        <p:spPr>
          <a:xfrm>
            <a:off x="341194" y="1190327"/>
            <a:ext cx="8345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projektu</a:t>
            </a:r>
          </a:p>
          <a:p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163773" y="1190327"/>
            <a:ext cx="85950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enej významná zmena</a:t>
            </a:r>
            <a:r>
              <a:rPr lang="sk-SK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Prijímateľ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povinný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bezodkladne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oznámiť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Poskytovateľovi,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 nastala takáto zmena, avšak </a:t>
            </a:r>
            <a:r>
              <a:rPr lang="sk-S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 je povinný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požiadať o zmenu Zmluvy o poskytnutí NFP na formulári, ktorý pre tento účel vydal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Poskytovateľ. Zmena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Zmluvy o poskytnutí NFP sa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vykoná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najneskôr pri najbližšom písomnom dodatku k Zmluve o poskytnutí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NFP. Ide najmä o:</a:t>
            </a:r>
          </a:p>
          <a:p>
            <a:pPr algn="just"/>
            <a:endParaRPr lang="sk-SK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omeškanie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 so začatím realizácie každej z hlavných Aktivít Projektu  v rámci Realizácie hlavných aktivít Projektu o maximálne 3 mesiace od termínu uvedeného v Prílohe č. 2 Zmluvy o poskytnutí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projektovej alebo inej podkladovej dokumentácie vo vzťahu k Projektu, </a:t>
            </a:r>
            <a:r>
              <a:rPr lang="sk-SK" sz="16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ktorá nemá vplyv na rozpočet Projektu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hodnotu Merateľných ukazovateľov ani dodržanie podmienok poskytnutia príspevku (napríklad zmena výkresovej dokumentácie, zmena technických správ, zmena štúdií a podobne), </a:t>
            </a:r>
            <a:endParaRPr lang="sk-SK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iná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zmena, ktorá je v tejto Zmluve o poskytnutí NFP alebo v Právnych dokumentoch označená ako menej významná zmena.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k-S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1692322" y="245660"/>
            <a:ext cx="5663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71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BlokTextu 4"/>
          <p:cNvSpPr txBox="1"/>
          <p:nvPr/>
        </p:nvSpPr>
        <p:spPr>
          <a:xfrm>
            <a:off x="1692322" y="245660"/>
            <a:ext cx="5663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Zmena projektu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341194" y="1214651"/>
            <a:ext cx="834560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Významnejšia zmena </a:t>
            </a:r>
          </a:p>
          <a:p>
            <a:endParaRPr lang="sk-SK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17 - Žiadosť o zmenu zmluvy o NFP</a:t>
            </a:r>
            <a:endParaRPr lang="sk-SK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 písomného a vzostupne očíslovaného dodatku k Zmluve o poskytnutí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</a:p>
          <a:p>
            <a:pPr marL="285750" indent="-285750" algn="just">
              <a:buFontTx/>
              <a:buChar char="-"/>
            </a:pP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zmenové konanie ex-</a:t>
            </a:r>
            <a:r>
              <a:rPr lang="sk-SK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Prijímateľ je povinný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požiadať o zmenu Zmluvy o poskytnutí NFP pred vykonaním samotnej zmeny alebo pred uplynutím doby, ku ktorej sa požadovaná zmena viaže, alebo pred vznikom, prípadne zánikom skutočnosti, ktorá sa má prostredníctvom vykonania zmeny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odvrátiť</a:t>
            </a:r>
          </a:p>
          <a:p>
            <a:pPr marL="285750" indent="-285750" algn="just">
              <a:buFontTx/>
              <a:buChar char="-"/>
            </a:pP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Žiadosť o zmenu zmluvy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musí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byť </a:t>
            </a:r>
            <a:r>
              <a:rPr lang="sk-S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riadne odôvodnená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 musí obsahovať informácie/údaje, ktoré stanovuje Zmluva o poskytnutí NFP, inak ju Poskytovateľ bez ďalšieho posudzovania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neschváli</a:t>
            </a:r>
          </a:p>
          <a:p>
            <a:pPr marL="285750" indent="-285750" algn="just">
              <a:buFontTx/>
              <a:buChar char="-"/>
            </a:pP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 účinky vo vzťahu k oprávnenosti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 nastanú </a:t>
            </a: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dňom schválenia významnejšej zmeny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Poskytovateľom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Obdĺžnik 5"/>
          <p:cNvSpPr/>
          <p:nvPr/>
        </p:nvSpPr>
        <p:spPr>
          <a:xfrm>
            <a:off x="1017916" y="2817547"/>
            <a:ext cx="61075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k-SK" sz="28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sk-SK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709684" y="1323833"/>
            <a:ext cx="7751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Ďakujem za pozornosť.</a:t>
            </a:r>
            <a:endParaRPr lang="sk-SK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3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BlokTextu 2"/>
          <p:cNvSpPr txBox="1"/>
          <p:nvPr/>
        </p:nvSpPr>
        <p:spPr>
          <a:xfrm>
            <a:off x="232011" y="218364"/>
            <a:ext cx="8188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Základné pravidlá a právne rámce</a:t>
            </a:r>
            <a:endParaRPr lang="sk-SK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32011" y="1160060"/>
            <a:ext cx="83387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Zmluva o poskytnutí nenávratného finančného príspevku</a:t>
            </a:r>
          </a:p>
          <a:p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Príručka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Prijímateľa -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http://www.minv.sk/?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projektove-dokumenty</a:t>
            </a:r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Metodické pokyny CKO -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http://www.partnerskadohoda.gov.sk/metodicke-pokyny-cko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/</a:t>
            </a:r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BlokTextu 2"/>
          <p:cNvSpPr txBox="1"/>
          <p:nvPr/>
        </p:nvSpPr>
        <p:spPr>
          <a:xfrm>
            <a:off x="232011" y="218364"/>
            <a:ext cx="818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k-SK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čo nezabudnúť po podpise zmluvy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32011" y="1160060"/>
            <a:ext cx="8338783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Personálna matica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príloha č. 18 </a:t>
            </a:r>
            <a:r>
              <a:rPr lang="sk-SK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určenému projektovému manažérovi Oddelenia finančného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riadenia (OFR)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(do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dní odo dňa nadobudnutia účinnosti zmluvy o NFP a aktualizáciu priebežne vždy do 7 dní od uskutočnenej zmeny) –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prílohou Personálnej matice sú súhlasy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životopisy osôb uvedených v Personálnej matici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Hlásenie </a:t>
            </a:r>
            <a:r>
              <a:rPr lang="sk-S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 začatí realizácie HAP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príloha č. 1 </a:t>
            </a:r>
            <a:r>
              <a:rPr lang="sk-SK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určenému projektovému manažérovi Oddelenia implementácie projektov (OIP) (do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dní od začiatku konania prvej hlavnej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); konkrétny dátum začiatku realizácie HAP je potrebné vyznačiť aj v systéme ITMS2014+. </a:t>
            </a:r>
          </a:p>
          <a:p>
            <a:pPr lvl="0" algn="just"/>
            <a:endParaRPr lang="sk-SK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prípade, že pretrvávajú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dôvody,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ktoré je prijímateľ v omeškaní so začiatkom realizácie hlavných aktivít projektu a je predpoklad, že začne s realizáciou hlavných aktivít s omeškaním o viac ako 3 mesiace, musí prijímateľ požiadať o zmenu začiatku realizácie hlavných aktivít Žiadosťou o zmenu zmluvy </a:t>
            </a:r>
            <a:r>
              <a:rPr lang="sk-SK" sz="16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čím skôr, no najneskôr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uplynutím omeškania o menej ako 3 mesiace, inak sa jedná podstatné porušenie Zmluvy o NFP s možným následkom odstúpenia od zmluvy s vrátením NFP, resp. časti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NFP.</a:t>
            </a:r>
            <a:endParaRPr lang="sk-SK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329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BlokTextu 2"/>
          <p:cNvSpPr txBox="1"/>
          <p:nvPr/>
        </p:nvSpPr>
        <p:spPr>
          <a:xfrm>
            <a:off x="232011" y="218364"/>
            <a:ext cx="818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k-SK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čo nezabudnúť po podpise zmluvy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32011" y="1160060"/>
            <a:ext cx="83387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Informácia o konaní vzdelávacích aktivít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(elektronicky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určenému projektovému manažérovi OIP najmenej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dní pred začatím realizácie vzdelávacích aktivít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musí obsahovať: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názov vzdelávacej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informáciu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 presnom určení miesta, dátume a čase konania vzdelávacej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informáciu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 počte účastníkov (cieľová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skupina)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meno/á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lektora/</a:t>
            </a:r>
            <a:r>
              <a:rPr lang="sk-S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vzdelávacej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meno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gestora vzdelávacej aktivity (ak relevantné podľa Opisu projektu v zmluve o NFP alebo v Personálnej matici </a:t>
            </a:r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projektu)</a:t>
            </a:r>
          </a:p>
          <a:p>
            <a:pPr lvl="1" algn="just"/>
            <a:endParaRPr lang="sk-SK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/>
            <a:r>
              <a:rPr lang="sk-SK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prípade, ak sa takto oznámená vzdelávacia aktivita v dohodnutom čase, dátume a na určenom mieste neuskutoční, prijímateľ je povinný poskytovateľovi túto skutočnosť pred pôvodne plánovanou realizáciou aktivity oznámiť elektronickou poštou príslušnému projektovému manažérovi. V časovej tiesni odporúčame použiť aj telefonické oznámenie, prípadne SMS.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8966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BlokTextu 2"/>
          <p:cNvSpPr txBox="1"/>
          <p:nvPr/>
        </p:nvSpPr>
        <p:spPr>
          <a:xfrm>
            <a:off x="232011" y="218364"/>
            <a:ext cx="818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k-SK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čo nezabudnúť po podpise zmluvy</a:t>
            </a:r>
            <a:endParaRPr lang="sk-SK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32011" y="1160060"/>
            <a:ext cx="833878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Plán predkladania žiadostí o platbu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príloha č. 13 </a:t>
            </a:r>
            <a:r>
              <a:rPr lang="sk-SK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určenému projektovému manažérovi OFR odo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dňa nadobudnutia účinnosti zmluvy o NFP, priebežne najneskôr do 15. kalendárneho dňa príslušného mesiaca, ku ktorému sa plán predkladania žiadostí o platbu vypracováva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0" algn="just"/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Informovanie a komunikácia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Manuál pre informovanie a komunikáciu - prijímateľ povinný informovať RO o zverejnení informácii o projekte na svojom webovom sídle a to zaslaním webového odkazu emailom na komunikacia.opevs@minv.sk v lehote do 20 pracovných dní odo dňa účinnosti zmluvy o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NFP.</a:t>
            </a:r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0857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BlokTextu 1"/>
          <p:cNvSpPr txBox="1"/>
          <p:nvPr/>
        </p:nvSpPr>
        <p:spPr>
          <a:xfrm>
            <a:off x="232011" y="1201003"/>
            <a:ext cx="845478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sk-SK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Doplňujúce monitorovacie údaje </a:t>
            </a:r>
            <a:endParaRPr lang="sk-SK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sk-SK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2 </a:t>
            </a:r>
            <a:r>
              <a:rPr lang="sk-SK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formulár v ITMS2014+ podpísaný a zaslaný na RO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neoddeliteľná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každej predkladanej </a:t>
            </a:r>
            <a:r>
              <a:rPr lang="sk-SK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typu priebežná platba, zúčtovanie zálohovej platby 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„obdobie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 nadobudnutia účinnosti zmluvy do posledného dňa kalendárneho mesiaca, ktorý predchádza odoslaniu </a:t>
            </a:r>
            <a:r>
              <a:rPr lang="sk-SK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RO, alebo obdobie od 1.1. príslušného roku do posledného dňa kalendárneho mesiaca, ktorý predchádza odoslanie </a:t>
            </a:r>
            <a:r>
              <a:rPr lang="sk-SK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</a:t>
            </a: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RO“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č. 6 MP CKO č. 17 Výklad vybraných pojmov)</a:t>
            </a:r>
            <a:endParaRPr lang="sk-SK" sz="20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 a informácie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hľadiska toho, čo bolo za relevantné výdavky dosiahnuté a ako prebiehali práce na projekte a zároveň informuje poskytovateľa o fyzickom pokroku realizácie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232011" y="218364"/>
            <a:ext cx="8188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Monitorovacie správy</a:t>
            </a:r>
            <a:endParaRPr lang="sk-SK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2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BlokTextu 5"/>
          <p:cNvSpPr txBox="1"/>
          <p:nvPr/>
        </p:nvSpPr>
        <p:spPr>
          <a:xfrm>
            <a:off x="232011" y="218364"/>
            <a:ext cx="8188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Monitorovacie správy</a:t>
            </a:r>
            <a:endParaRPr lang="sk-SK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627797" y="1282890"/>
            <a:ext cx="80726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Mimoriadna monitorovacia správa </a:t>
            </a:r>
          </a:p>
          <a:p>
            <a:endParaRPr lang="sk-SK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„ak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nepredkladá žiadnu relevantnú </a:t>
            </a:r>
            <a:r>
              <a:rPr lang="sk-SK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6 mesiacov od nadobudnutia účinnosti zmluvy o NFP a zároveň ešte neboli naplnené podmienky na zaslanie monitorovacej správy projektu (s príznakom ,,výročná“), je prijímateľ povinný predložiť poskytovateľovi informácie o stave realizácie aktivít projektu, pokroku projektu, identifikovaných problémoch a rizikách na projekte, ako aj ďalšie informácie v súvislosti s realizáciou projektu (mimoriadna monitorovacia správa- príloha č.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39 </a:t>
            </a:r>
            <a:r>
              <a:rPr lang="sk-SK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to </a:t>
            </a:r>
            <a:r>
              <a:rPr lang="sk-SK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bezodkladne od uplynutia 6 mesačnej </a:t>
            </a:r>
            <a:r>
              <a:rPr lang="sk-SK" sz="2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lehoty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(obdobie 6 mesiacov od nadobudnutia účinnosti 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zmluvy,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6 MP CKO č. 17 Výklad vybraných pojmov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0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BlokTextu 1"/>
          <p:cNvSpPr txBox="1"/>
          <p:nvPr/>
        </p:nvSpPr>
        <p:spPr>
          <a:xfrm>
            <a:off x="382137" y="1187355"/>
            <a:ext cx="830466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k-SK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Výročná MS </a:t>
            </a:r>
            <a:endParaRPr lang="sk-SK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sk-SK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3 </a:t>
            </a:r>
            <a:r>
              <a:rPr lang="sk-SK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PpP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formulár v ITMS2014+ podpísaný a zaslaný na RO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„obdobie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kalendárneho roka od 1.1. roku n do 31.12. roku n, najneskôr do 31. januára roku n+1. Prvým rokom, ktorý je rozhodujúci pre podanie monitorovacej správy projektu (s príznakom „výročná“), je nasledujúci rok po roku, v ktorom nadobudla účinnosť zmluva o NFP; ak zmluva o NFP nadobudne účinnosť neskôr ako 1.1. roku n, prvá monitorovacia správa projektu (s príznakom „výročná“) obsahuje údaje za obdobie od nadobudnutia účinnosti zmluvy o NFP do 31.12. roku </a:t>
            </a: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n“</a:t>
            </a:r>
            <a:endParaRPr lang="sk-SK" sz="2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232011" y="218364"/>
            <a:ext cx="8188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Monitorovacie správy</a:t>
            </a:r>
            <a:endParaRPr lang="sk-SK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7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486542" y="326789"/>
            <a:ext cx="8200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Monitorovacie správy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870720453"/>
              </p:ext>
            </p:extLst>
          </p:nvPr>
        </p:nvGraphicFramePr>
        <p:xfrm>
          <a:off x="323527" y="4149080"/>
          <a:ext cx="8697533" cy="153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BlokTextu 2"/>
          <p:cNvSpPr txBox="1"/>
          <p:nvPr/>
        </p:nvSpPr>
        <p:spPr>
          <a:xfrm>
            <a:off x="323527" y="1255594"/>
            <a:ext cx="857481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k-SK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Výročná </a:t>
            </a:r>
            <a:r>
              <a:rPr lang="sk-SK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MS – Prílohy</a:t>
            </a:r>
          </a:p>
          <a:p>
            <a:pPr lvl="0"/>
            <a:endParaRPr lang="sk-SK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ápisy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prezenčné listiny z porád a stretnutí projektového tímu/odborného personálu;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dokumentácia potvrdzujúca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dodržiavanie pravidiel publicity a komunikácie (ak relevantné) – fotodokumentáciu možné predložiť aj na elektronickom nosiči;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iné </a:t>
            </a:r>
            <a:r>
              <a:rPr lang="sk-SK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prílohy (podľa relevantnosti</a:t>
            </a: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Pozn.: z dôvodu zamedzenia duplicitného predkladania dokumentácie, v prípade, ak prijímateľ predložil niektoré z príloh v rámci </a:t>
            </a:r>
            <a:r>
              <a:rPr lang="sk-SK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(resp. inej predkladanej dokumentácie), nie je nutné tieto prílohy predkladať aj v rámci Výročnej monitorovacej správy.</a:t>
            </a:r>
          </a:p>
          <a:p>
            <a:pPr lvl="0"/>
            <a:r>
              <a:rPr lang="sk-SK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9661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713</Words>
  <Application>Microsoft Office PowerPoint</Application>
  <PresentationFormat>Prezentácia na obrazovke (4:3)</PresentationFormat>
  <Paragraphs>144</Paragraphs>
  <Slides>18</Slides>
  <Notes>17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23" baseType="lpstr">
      <vt:lpstr>Arial</vt:lpstr>
      <vt:lpstr>Calibri</vt:lpstr>
      <vt:lpstr>Verdana</vt:lpstr>
      <vt:lpstr>Wingdings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Katarína Rejdovianová</cp:lastModifiedBy>
  <cp:revision>135</cp:revision>
  <cp:lastPrinted>2015-01-18T19:48:41Z</cp:lastPrinted>
  <dcterms:created xsi:type="dcterms:W3CDTF">2014-07-22T20:09:34Z</dcterms:created>
  <dcterms:modified xsi:type="dcterms:W3CDTF">2018-04-05T09:21:22Z</dcterms:modified>
</cp:coreProperties>
</file>