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0" r:id="rId2"/>
    <p:sldId id="294" r:id="rId3"/>
    <p:sldId id="312" r:id="rId4"/>
    <p:sldId id="313" r:id="rId5"/>
    <p:sldId id="314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8" r:id="rId16"/>
    <p:sldId id="309" r:id="rId17"/>
    <p:sldId id="310" r:id="rId18"/>
    <p:sldId id="31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arína Rejdovianová" initials="KR" lastIdx="0" clrIdx="0">
    <p:extLst>
      <p:ext uri="{19B8F6BF-5375-455C-9EA6-DF929625EA0E}">
        <p15:presenceInfo xmlns:p15="http://schemas.microsoft.com/office/powerpoint/2012/main" userId="Katarína Rejdovianová" providerId="None"/>
      </p:ext>
    </p:extLst>
  </p:cmAuthor>
  <p:cmAuthor id="2" name="Michal Cenker" initials="MC" lastIdx="6" clrIdx="1">
    <p:extLst>
      <p:ext uri="{19B8F6BF-5375-455C-9EA6-DF929625EA0E}">
        <p15:presenceInfo xmlns:p15="http://schemas.microsoft.com/office/powerpoint/2012/main" userId="Michal Cen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43" autoAdjust="0"/>
  </p:normalViewPr>
  <p:slideViewPr>
    <p:cSldViewPr snapToGrid="0" snapToObjects="1">
      <p:cViewPr varScale="1">
        <p:scale>
          <a:sx n="61" d="100"/>
          <a:sy n="61" d="100"/>
        </p:scale>
        <p:origin x="66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4728E8-B53F-4A1B-B5DF-F78CAFB9A535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E1F70849-63FE-4C06-925D-01E9ED3FBCD5}" type="pres">
      <dgm:prSet presAssocID="{ED4728E8-B53F-4A1B-B5DF-F78CAFB9A535}" presName="linearFlow" presStyleCnt="0">
        <dgm:presLayoutVars>
          <dgm:dir/>
          <dgm:resizeHandles val="exact"/>
        </dgm:presLayoutVars>
      </dgm:prSet>
      <dgm:spPr/>
    </dgm:pt>
  </dgm:ptLst>
  <dgm:cxnLst>
    <dgm:cxn modelId="{664ECF3F-9DCC-4C81-8140-138E55182607}" type="presOf" srcId="{ED4728E8-B53F-4A1B-B5DF-F78CAFB9A535}" destId="{E1F70849-63FE-4C06-925D-01E9ED3FBCD5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05C759-A2EA-4D94-BEE1-D80B21A7BD4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4C2BBC73-E116-4A43-9E91-EC80EA929CAE}" type="pres">
      <dgm:prSet presAssocID="{DC05C759-A2EA-4D94-BEE1-D80B21A7BD4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</dgm:ptLst>
  <dgm:cxnLst>
    <dgm:cxn modelId="{B6B4D796-ECD6-4655-903A-B086818DEA30}" type="presOf" srcId="{DC05C759-A2EA-4D94-BEE1-D80B21A7BD48}" destId="{4C2BBC73-E116-4A43-9E91-EC80EA929CAE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F0A49D-FED7-4BC8-92E6-7CF1A1AE655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736745D-4FB0-4551-AA69-06B4F971BB2C}" type="pres">
      <dgm:prSet presAssocID="{4BF0A49D-FED7-4BC8-92E6-7CF1A1AE65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</dgm:ptLst>
  <dgm:cxnLst>
    <dgm:cxn modelId="{6D5EE5EC-DC4F-4A90-829E-B53101EFEBE7}" type="presOf" srcId="{4BF0A49D-FED7-4BC8-92E6-7CF1A1AE655D}" destId="{6736745D-4FB0-4551-AA69-06B4F971BB2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8BB19E-33FA-40EB-A9E0-F992F0C881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23F25315-C0F0-4871-93D4-6B649782C18B}" type="pres">
      <dgm:prSet presAssocID="{7F8BB19E-33FA-40EB-A9E0-F992F0C881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</dgm:ptLst>
  <dgm:cxnLst>
    <dgm:cxn modelId="{F9396F6F-F1ED-4DF5-B191-1E12D887A669}" type="presOf" srcId="{7F8BB19E-33FA-40EB-A9E0-F992F0C881EC}" destId="{23F25315-C0F0-4871-93D4-6B649782C1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BE88CE-6C83-46A0-81A4-2C73D2DA76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sk-SK"/>
        </a:p>
      </dgm:t>
    </dgm:pt>
    <dgm:pt modelId="{6F023500-3026-43BD-A969-8A5C59C8A8FA}" type="pres">
      <dgm:prSet presAssocID="{75BE88CE-6C83-46A0-81A4-2C73D2DA76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</dgm:ptLst>
  <dgm:cxnLst>
    <dgm:cxn modelId="{31FBAE5C-57F9-473F-A3CB-2DB70BA3D0CE}" type="presOf" srcId="{75BE88CE-6C83-46A0-81A4-2C73D2DA76C3}" destId="{6F023500-3026-43BD-A969-8A5C59C8A8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3A17C-FB15-44AB-A6EC-2EFA2FF23A45}" type="datetimeFigureOut">
              <a:rPr lang="sk-SK" smtClean="0"/>
              <a:pPr/>
              <a:t>5. 4. 2018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323E4-4A55-4B64-AEB9-6D9F5352D6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999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400DB-CE52-408A-868E-DB0CCC8E0D66}" type="datetimeFigureOut">
              <a:rPr lang="sk-SK" smtClean="0"/>
              <a:pPr/>
              <a:t>5. 4. 2018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5A29E-B756-4371-AE6C-671895E2E75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6636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063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063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063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063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063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063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063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063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074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20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4411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8146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063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063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063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063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06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CB86-36FC-4B87-9CC3-C6642C5E1596}" type="datetime1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8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718-A53E-4F2D-A799-2FC1192E5461}" type="datetime1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7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0B10-D541-4474-80BE-8E32B9070CE8}" type="datetime1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5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9B5B-0D76-4E1A-AB20-331FC0BA0081}" type="datetime1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3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3A4-7FCB-4462-85FC-6CE07F015076}" type="datetime1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5E66-7C40-471A-AB13-3E9CE9075424}" type="datetime1">
              <a:rPr lang="en-US" smtClean="0"/>
              <a:pPr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9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E3D-FB7F-4D03-8A49-B2934185287A}" type="datetime1">
              <a:rPr lang="en-US" smtClean="0"/>
              <a:pPr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A71-1190-488C-B232-3C48918DC984}" type="datetime1">
              <a:rPr lang="en-US" smtClean="0"/>
              <a:pPr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B30-9169-4124-BCEC-E74D9AEB7455}" type="datetime1">
              <a:rPr lang="en-US" smtClean="0"/>
              <a:pPr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7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E1AD-D095-4345-9D6D-8333EA544A54}" type="datetime1">
              <a:rPr lang="en-US" smtClean="0"/>
              <a:pPr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0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8F95-5DC7-40D4-BF65-39B9DBDE2EAB}" type="datetime1">
              <a:rPr lang="en-US" smtClean="0"/>
              <a:pPr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4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3F33-B4C3-44C2-BF8D-70515065F003}" type="datetime1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8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rtnerskadohoda.gov.sk/metodicke-pokyny-cko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rtnerskadohoda.gov.sk/metodicke-pokyny-cko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artnerskadohoda.gov.sk/metodicke-pokyny-cko/" TargetMode="External"/><Relationship Id="rId4" Type="http://schemas.openxmlformats.org/officeDocument/2006/relationships/hyperlink" Target="http://www.minv.sk/?projektove-dokument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187262" y="1046740"/>
            <a:ext cx="4357442" cy="3143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schemeClr val="tx1"/>
              </a:solidFill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87262" y="2270476"/>
            <a:ext cx="8750261" cy="365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514" y="326789"/>
            <a:ext cx="5312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POWERPOINT PREZENTÁCIE</a:t>
            </a:r>
            <a:endParaRPr lang="en-US" sz="2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aoblený obdĺžnik 4"/>
          <p:cNvSpPr/>
          <p:nvPr/>
        </p:nvSpPr>
        <p:spPr>
          <a:xfrm>
            <a:off x="6722008" y="250671"/>
            <a:ext cx="2421992" cy="9440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19050" rIns="28575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kern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187262" y="1224116"/>
            <a:ext cx="4220965" cy="3279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800" dirty="0">
                <a:solidFill>
                  <a:prstClr val="white">
                    <a:lumMod val="7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OPERAČNÝ PROGRAM</a:t>
            </a:r>
          </a:p>
          <a:p>
            <a:pPr algn="l">
              <a:spcBef>
                <a:spcPts val="0"/>
              </a:spcBef>
            </a:pPr>
            <a:endParaRPr lang="sk-SK" sz="9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spcBef>
                <a:spcPts val="0"/>
              </a:spcBef>
            </a:pPr>
            <a:r>
              <a:rPr lang="sk-SK" sz="46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EFEKTÍVNA </a:t>
            </a:r>
          </a:p>
          <a:p>
            <a:pPr algn="l">
              <a:spcBef>
                <a:spcPts val="0"/>
              </a:spcBef>
            </a:pPr>
            <a:r>
              <a:rPr lang="sk-SK" sz="46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VEREJNÁ </a:t>
            </a:r>
          </a:p>
          <a:p>
            <a:pPr algn="l">
              <a:spcBef>
                <a:spcPts val="0"/>
              </a:spcBef>
            </a:pPr>
            <a:r>
              <a:rPr lang="sk-SK" sz="46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SPRÁVA</a:t>
            </a:r>
          </a:p>
          <a:p>
            <a:pPr algn="just"/>
            <a:r>
              <a:rPr lang="sk-SK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 		</a:t>
            </a:r>
            <a:endParaRPr lang="sk-SK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28800" lvl="3" indent="-457200" algn="just">
              <a:buAutoNum type="arabicPeriod"/>
            </a:pPr>
            <a:endParaRPr lang="sk-SK" sz="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172514" y="4503761"/>
            <a:ext cx="3510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cap="all" dirty="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Monitorovanie projektu</a:t>
            </a:r>
            <a:endParaRPr lang="sk-SK" i="1" cap="all" dirty="0">
              <a:solidFill>
                <a:srgbClr val="1F49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390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BlokTextu 1"/>
          <p:cNvSpPr txBox="1"/>
          <p:nvPr/>
        </p:nvSpPr>
        <p:spPr>
          <a:xfrm>
            <a:off x="150126" y="286603"/>
            <a:ext cx="8536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Merateľné ukazovatele a iné údaje projektu</a:t>
            </a:r>
            <a:endParaRPr lang="sk-SK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13899" y="1160060"/>
            <a:ext cx="82432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Číselník merateľných ukazovateľov („ČMU“) – Príloha č. 1 MP CKO č. 17 Zdrojová tabuľka 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http://www.partnerskadohoda.gov.sk/metodicke-pokyny-cko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/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Príloha č. 6 MP CKO č. 17 Výklad vybraných pojmov – ročná hodnota, kumulatívna hodnota a ďalšie informácie k výpočtom MU a iných údajov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 sa vykazujú priebežne v rámci Doplňujúcich monitorovacích údajov k </a:t>
            </a:r>
            <a:r>
              <a:rPr lang="sk-SK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ŽoP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podľa stavu realizácie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Iné údaje Prijímateľ uvádza vo Výročnej MS a konkrétne obdobie</a:t>
            </a:r>
          </a:p>
          <a:p>
            <a:endParaRPr lang="sk-SK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Nedosiahnutie </a:t>
            </a:r>
            <a:r>
              <a:rPr lang="sk-SK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cieľových hodnôt merateľných </a:t>
            </a:r>
            <a:r>
              <a:rPr lang="sk-SK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ukazovateľov a ich vplyv na výšku NFP </a:t>
            </a:r>
            <a:endParaRPr lang="sk-SK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Zástupný symbol obsah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490544"/>
              </p:ext>
            </p:extLst>
          </p:nvPr>
        </p:nvGraphicFramePr>
        <p:xfrm>
          <a:off x="453617" y="1052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BlokTextu 1"/>
          <p:cNvSpPr txBox="1"/>
          <p:nvPr/>
        </p:nvSpPr>
        <p:spPr>
          <a:xfrm>
            <a:off x="750626" y="163773"/>
            <a:ext cx="7438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Účastníci projektu</a:t>
            </a:r>
            <a:endParaRPr lang="sk-SK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59307" y="1173707"/>
            <a:ext cx="84274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Zber dát o účastníkoch pre poskytovanie iných  údajov  o účastníkoch projektu tzv. </a:t>
            </a:r>
            <a:r>
              <a:rPr lang="sk-SK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mikroúdajoch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Prijímateľ sumarizuje prostredníctvom osobitnej evidencie/modulu v ITMS2014+ v tzv. </a:t>
            </a:r>
            <a:r>
              <a:rPr lang="sk-SK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karte účastníka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sk-SK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 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zberom dát od účastníkov v reálnom čase vstupu/výstupu účastníka do/z projektu prijímateľ zabezpečí od  každého účastníka „</a:t>
            </a:r>
            <a:r>
              <a:rPr lang="sk-SK" sz="1600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Súhlas dotknutej osoby - účastníka - so správou, spracovaním a uchovaním osobných údajov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 podľa vzoru poskytovateľa (príloha č. </a:t>
            </a:r>
            <a:r>
              <a:rPr lang="sk-SK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 </a:t>
            </a:r>
            <a:r>
              <a:rPr lang="sk-SK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PpP</a:t>
            </a:r>
            <a:r>
              <a:rPr lang="sk-SK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prípade, že účastník odmietne prijímateľovi poskytnúť rodné číslo, meno a priezvisko alebo údaje o znevýhodnení – citlivých údajoch, prijímateľ je povinný dať takémuto účastníkovi na podpis relevantne upravené „</a:t>
            </a:r>
            <a:r>
              <a:rPr lang="sk-SK" sz="1600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Vyhlásenie účastníka o neposkytnutí osobných údajov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“, podľa vzoru poskytovateľa (príloha č. 43</a:t>
            </a:r>
            <a:r>
              <a:rPr lang="sk-SK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 </a:t>
            </a:r>
            <a:r>
              <a:rPr lang="sk-SK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nesmie odmietnuť účastníka 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aktivitách projektu z dôvodu neposkytnutia rodného čísla alebo  iných osobných údajov o účastníkovi. Prijímateľ je povinný tieto vyhlásenia zbierať a uchovávať v časovej nadväznosti k relevantnej monitorovacej správe. V prípade, že účastník  nepodpíše vyhlásenie o odmietnutí poskytnutia osobných údajov, Prijímateľ to vo vyhlásení  vyznačí a vedie ho ako písomný záznam o tejto </a:t>
            </a:r>
            <a:r>
              <a:rPr lang="sk-SK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skutočnosti.</a:t>
            </a:r>
            <a:endParaRPr lang="sk-S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0145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Jeden účastník môže byť vykázaný v každom projekte len raz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To znamená, že osoba môže byť ako účastník vykázaná vo viacerých projektoch, ale v rámci jedného projektu môže byť vykázaná len raz, bez ohľadu na to, koľkých aktivít 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(vrátane školení a pod.) sa 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rámci projektu zúčastní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sk-SK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Ďalšie informácie k  vykazovaniu </a:t>
            </a:r>
            <a:r>
              <a:rPr lang="sk-SK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mikroúdajov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za účastníkov sa nachádzajú v MP CKO č. 17 (najmä kapitola 3.5 odseky 18 až 30) v jeho aktuálnej verzii a v prílohe č.5  Karta účastníka zverejnenej na 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http://www.partnerskadohoda.gov.sk/metodicke-pokyny-cko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/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sk-SK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784747" y="272955"/>
            <a:ext cx="7792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Účastníci projektu</a:t>
            </a:r>
          </a:p>
          <a:p>
            <a:pPr algn="ctr"/>
            <a:endParaRPr lang="sk-SK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8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Zástupný symbol obsahu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180045"/>
              </p:ext>
            </p:extLst>
          </p:nvPr>
        </p:nvGraphicFramePr>
        <p:xfrm>
          <a:off x="107505" y="3717032"/>
          <a:ext cx="5328591" cy="1992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BlokTextu 1"/>
          <p:cNvSpPr txBox="1"/>
          <p:nvPr/>
        </p:nvSpPr>
        <p:spPr>
          <a:xfrm>
            <a:off x="887104" y="109182"/>
            <a:ext cx="7492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Výstupy projektu</a:t>
            </a:r>
            <a:endParaRPr lang="sk-SK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07505" y="1173707"/>
            <a:ext cx="87362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Prílohe č. 5 Zmluvy o poskytnutí NFP „</a:t>
            </a:r>
            <a:r>
              <a:rPr lang="sk-SK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Opis projektu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 sú v rámci konkrétnych hlavných aktivít definované výstupy, ktoré majú byť dosiahnuté v rámci projektu pre dosiahnutie stanovených cieľov.</a:t>
            </a:r>
          </a:p>
          <a:p>
            <a:pPr algn="just"/>
            <a:endParaRPr lang="sk-SK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Predloženie výstupov projektu na RO v rámci relevantnej MS musí byť v súlade s výstupmi uvedenými v Opise projektu a mať adekvátnu formu.</a:t>
            </a:r>
          </a:p>
          <a:p>
            <a:pPr algn="just"/>
            <a:endParaRPr lang="sk-SK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 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vyhodnocuje výstupy 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obsahového hľadiska ako aj z hľadiska 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hospodárnosti, 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tzn. musia 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mať náležitú kvalitu vzhľadom na výšku 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vynaložených finančných 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prostriedkov. V opačnom prípade môže RO považovať výdavky za neoprávnené. </a:t>
            </a:r>
          </a:p>
        </p:txBody>
      </p:sp>
    </p:spTree>
    <p:extLst>
      <p:ext uri="{BB962C8B-B14F-4D97-AF65-F5344CB8AC3E}">
        <p14:creationId xmlns:p14="http://schemas.microsoft.com/office/powerpoint/2010/main" val="36987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337482"/>
            <a:ext cx="8229600" cy="478868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k-SK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Čl. 6 Zmluvy o poskytnutí NFP - 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 je povinný oznámiť Poskytovateľovi všetky zmeny alebo skutočnosti, ktoré majú negatívny vplyv  na plnenie Zmluvy o poskytnutí NFP alebo cieľa </a:t>
            </a:r>
            <a:r>
              <a:rPr lang="sk-SK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Projektu, 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alebo sa akýmkoľvek spôsobom týkajú alebo môžu týkať neplnenia povinností Prijímateľa zo Zmluvy o poskytnutí NFP alebo vo vzťahu k cieľu </a:t>
            </a:r>
            <a:r>
              <a:rPr lang="sk-SK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Projektu. 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Uvedená oznamovacia povinnosť sa uplatní aj v prípade, ak má Prijímateľ čo i len pochybnosť o dodržiavaní svojich </a:t>
            </a:r>
            <a:r>
              <a:rPr lang="sk-SK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záväzkov. 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Uvedenú oznamovaciu povinnosť je Prijímateľ povinný plniť </a:t>
            </a:r>
            <a:r>
              <a:rPr lang="sk-SK" sz="18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sk-SK" sz="18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ezodkladne </a:t>
            </a:r>
            <a:r>
              <a:rPr lang="sk-SK" sz="18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potom, ako sa dozvedel, že došlo k vzniku </a:t>
            </a:r>
            <a:r>
              <a:rPr lang="sk-SK" sz="18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zmeny</a:t>
            </a:r>
            <a:r>
              <a:rPr lang="sk-SK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sk-SK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Súčasne je Poskytovateľ oprávnený požadovať od Prijímateľa poskytnutie </a:t>
            </a:r>
            <a:r>
              <a:rPr lang="sk-SK" sz="18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vysvetlení, informácií, </a:t>
            </a:r>
            <a:r>
              <a:rPr lang="sk-SK" sz="18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dokumentácie </a:t>
            </a:r>
            <a:r>
              <a:rPr lang="sk-SK" sz="18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alebo iného druhu súčinnost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i, ktoré odôvodnene považuje za potrebné pre preskúmanie akejkoľvek záležitosti súvisiacej s Projektom.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692322" y="245660"/>
            <a:ext cx="5663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Zmena projektu</a:t>
            </a:r>
            <a:endParaRPr lang="sk-SK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0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8" name="Zástupný symbol obsahu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677792"/>
              </p:ext>
            </p:extLst>
          </p:nvPr>
        </p:nvGraphicFramePr>
        <p:xfrm>
          <a:off x="6156176" y="1526875"/>
          <a:ext cx="2808312" cy="31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1692322" y="245660"/>
            <a:ext cx="5663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Zmena projektu</a:t>
            </a:r>
            <a:endParaRPr lang="sk-SK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354842" y="1214651"/>
            <a:ext cx="846161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0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Druhy zmien:</a:t>
            </a:r>
          </a:p>
          <a:p>
            <a:pPr algn="just"/>
            <a:endParaRPr lang="sk-SK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Zmena </a:t>
            </a:r>
            <a:r>
              <a:rPr lang="sk-SK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zmluvy a jej príloh (s výnimkou prílohy č. 1 VZP) z dôvodu ich </a:t>
            </a:r>
            <a:r>
              <a:rPr lang="sk-SK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aktualizácie - 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 vykoná vo forme písomného a očíslovaného dodatku k Zmluve o poskytnutí 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NFP</a:t>
            </a:r>
          </a:p>
          <a:p>
            <a:pPr algn="just"/>
            <a:endParaRPr lang="sk-SK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Zmena VZP z dôvodu ich </a:t>
            </a:r>
            <a:r>
              <a:rPr lang="sk-SK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aktualizácie - 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 vykoná vo forme písomného a očíslovaného dodatku k Zmluve o poskytnutí NFP alebo oznámením Poskytovateľa, ktoré zašle Prijímateľovi 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elektronicky</a:t>
            </a:r>
          </a:p>
          <a:p>
            <a:pPr algn="just"/>
            <a:endParaRPr lang="sk-SK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Formálna zmena </a:t>
            </a:r>
            <a:r>
              <a:rPr lang="sk-SK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takúto zmenu oznámi 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bezodkladne 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jedna Zmluvná strana druhej Zmluvnej strane a premietne sa do Zmluvy o poskytnutí NFP pri najbližšom písomnom 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dodatku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3" name="Zástupný symbol obsah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361531"/>
              </p:ext>
            </p:extLst>
          </p:nvPr>
        </p:nvGraphicFramePr>
        <p:xfrm>
          <a:off x="5724128" y="1190327"/>
          <a:ext cx="3034680" cy="3373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BlokTextu 1"/>
          <p:cNvSpPr txBox="1"/>
          <p:nvPr/>
        </p:nvSpPr>
        <p:spPr>
          <a:xfrm>
            <a:off x="341194" y="1190327"/>
            <a:ext cx="834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Zmena projektu</a:t>
            </a:r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63773" y="1190327"/>
            <a:ext cx="85950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sk-SK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enej významná zmena</a:t>
            </a:r>
            <a:r>
              <a:rPr lang="sk-SK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Prijímateľ 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povinný </a:t>
            </a: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bezodkladne 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oznámiť </a:t>
            </a: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Poskytovateľovi, 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že nastala takáto zmena, avšak </a:t>
            </a:r>
            <a:r>
              <a:rPr lang="sk-SK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 je povinný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požiadať o zmenu Zmluvy o poskytnutí NFP na formulári, ktorý pre tento účel vydal </a:t>
            </a: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Poskytovateľ. Zmena 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Zmluvy o poskytnutí NFP sa </a:t>
            </a: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vykoná 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najneskôr pri najbližšom písomnom dodatku k Zmluve o poskytnutí </a:t>
            </a: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NFP. Ide najmä o:</a:t>
            </a:r>
          </a:p>
          <a:p>
            <a:pPr algn="just"/>
            <a:endParaRPr lang="sk-SK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omeškanie 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Prijímateľa so začatím realizácie každej z hlavných Aktivít Projektu  v rámci Realizácie hlavných aktivít Projektu o maximálne 3 mesiace od termínu uvedeného v Prílohe č. 2 Zmluvy o poskytnutí </a:t>
            </a:r>
            <a:r>
              <a:rPr lang="sk-SK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NFP,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zmena 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projektovej alebo inej podkladovej dokumentácie vo vzťahu k Projektu, </a:t>
            </a:r>
            <a:r>
              <a:rPr lang="sk-SK" sz="1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ktorá nemá vplyv na rozpočet Projektu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hodnotu Merateľných ukazovateľov ani dodržanie podmienok poskytnutia príspevku (napríklad zmena výkresovej dokumentácie, zmena technických správ, zmena štúdií a podobne), </a:t>
            </a:r>
            <a:endParaRPr lang="sk-SK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iná 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zmena, ktorá je v tejto Zmluve o poskytnutí NFP alebo v Právnych dokumentoch označená ako menej významná zmena.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692322" y="245660"/>
            <a:ext cx="5663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Zmena projektu</a:t>
            </a:r>
            <a:endParaRPr lang="sk-SK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BlokTextu 4"/>
          <p:cNvSpPr txBox="1"/>
          <p:nvPr/>
        </p:nvSpPr>
        <p:spPr>
          <a:xfrm>
            <a:off x="1692322" y="245660"/>
            <a:ext cx="5663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Zmena projektu</a:t>
            </a:r>
            <a:endParaRPr lang="sk-SK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41194" y="1214651"/>
            <a:ext cx="834560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Významnejšia zmena </a:t>
            </a:r>
          </a:p>
          <a:p>
            <a:endParaRPr lang="sk-SK" sz="2000" b="1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príloha č. 17 - Žiadosť o zmenu zmluvy o NFP</a:t>
            </a:r>
            <a:endParaRPr lang="sk-SK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 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forme písomného a vzostupne očíslovaného dodatku k Zmluve o poskytnutí </a:t>
            </a: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NFP</a:t>
            </a:r>
          </a:p>
          <a:p>
            <a:pPr marL="285750" indent="-285750" algn="just">
              <a:buFontTx/>
              <a:buChar char="-"/>
            </a:pP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zmenové konanie ex-</a:t>
            </a:r>
            <a:r>
              <a:rPr lang="sk-S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</a:t>
            </a: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Prijímateľ je povinný 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požiadať o zmenu Zmluvy o poskytnutí NFP pred vykonaním samotnej zmeny alebo pred uplynutím doby, ku ktorej sa požadovaná zmena viaže, alebo pred vznikom, prípadne zánikom skutočnosti, ktorá sa má prostredníctvom vykonania zmeny </a:t>
            </a: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odvrátiť</a:t>
            </a:r>
          </a:p>
          <a:p>
            <a:pPr marL="285750" indent="-285750" algn="just">
              <a:buFontTx/>
              <a:buChar char="-"/>
            </a:pP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Žiadosť o zmenu zmluvy </a:t>
            </a: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musí 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byť </a:t>
            </a:r>
            <a:r>
              <a:rPr lang="sk-SK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riadne odôvodnená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 musí obsahovať informácie/údaje, ktoré stanovuje Zmluva o poskytnutí NFP, inak ju Poskytovateľ bez ďalšieho posudzovania </a:t>
            </a: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neschváli</a:t>
            </a:r>
          </a:p>
          <a:p>
            <a:pPr marL="285750" indent="-285750" algn="just">
              <a:buFontTx/>
              <a:buChar char="-"/>
            </a:pPr>
            <a:r>
              <a:rPr lang="sk-SK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Právne účinky vo vzťahu k oprávnenosti </a:t>
            </a:r>
            <a:r>
              <a:rPr lang="sk-SK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výdavkov nastanú </a:t>
            </a:r>
            <a:r>
              <a:rPr lang="sk-SK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dňom schválenia významnejšej zmeny</a:t>
            </a:r>
            <a:r>
              <a:rPr lang="sk-SK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Poskytovateľom</a:t>
            </a:r>
            <a:endParaRPr lang="sk-S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Obdĺžnik 5"/>
          <p:cNvSpPr/>
          <p:nvPr/>
        </p:nvSpPr>
        <p:spPr>
          <a:xfrm>
            <a:off x="1017916" y="2817547"/>
            <a:ext cx="61075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k-SK" sz="28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sk-SK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09684" y="1323833"/>
            <a:ext cx="775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Ďakujem za pozornosť.</a:t>
            </a:r>
            <a:endParaRPr lang="sk-SK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BlokTextu 2"/>
          <p:cNvSpPr txBox="1"/>
          <p:nvPr/>
        </p:nvSpPr>
        <p:spPr>
          <a:xfrm>
            <a:off x="232011" y="218364"/>
            <a:ext cx="8188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Základné pravidlá a právne rámce</a:t>
            </a:r>
            <a:endParaRPr lang="sk-SK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32011" y="1160060"/>
            <a:ext cx="83387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Zmluva o poskytnutí nenávratného finančného príspevku</a:t>
            </a:r>
          </a:p>
          <a:p>
            <a:endParaRPr lang="sk-SK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Príručka 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 Prijímateľa - 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http://www.minv.sk/?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projektove-dokumenty</a:t>
            </a:r>
            <a:endParaRPr lang="sk-SK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k-SK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Metodické pokyny CKO - 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http://www.partnerskadohoda.gov.sk/metodicke-pokyny-cko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/</a:t>
            </a:r>
            <a:endParaRPr lang="sk-SK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k-SK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BlokTextu 2"/>
          <p:cNvSpPr txBox="1"/>
          <p:nvPr/>
        </p:nvSpPr>
        <p:spPr>
          <a:xfrm>
            <a:off x="232011" y="218364"/>
            <a:ext cx="8188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čo nezabudnúť po podpise zmluvy</a:t>
            </a:r>
            <a:endParaRPr lang="sk-SK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32011" y="1160060"/>
            <a:ext cx="8338783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k-SK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Personálna matica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príloha č. 18 </a:t>
            </a:r>
            <a:r>
              <a:rPr lang="sk-S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PpP</a:t>
            </a: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určenému projektovému manažérovi Oddelenia finančného </a:t>
            </a: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riadenia (OFR) </a:t>
            </a: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(do 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dní odo dňa nadobudnutia účinnosti zmluvy o NFP a aktualizáciu priebežne vždy do 7 dní od uskutočnenej zmeny) – </a:t>
            </a: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prílohou Personálnej matice sú súhlasy 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 </a:t>
            </a: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životopisy osôb uvedených v Personálnej matici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k-SK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Hlásenie </a:t>
            </a:r>
            <a:r>
              <a:rPr lang="sk-SK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 začatí realizácie HAP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príloha č. 1 </a:t>
            </a:r>
            <a:r>
              <a:rPr lang="sk-S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PpP</a:t>
            </a: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určenému projektovému manažérovi Oddelenia implementácie projektov (OIP) (do 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dní od začiatku konania prvej hlavnej </a:t>
            </a: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aktivity</a:t>
            </a: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 konkrétny dátum začiatku realizácie HAP je potrebné vyznačiť aj v systéme ITMS2014+. </a:t>
            </a:r>
          </a:p>
          <a:p>
            <a:pPr lvl="0" algn="just"/>
            <a:endParaRPr lang="sk-SK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/>
            <a:r>
              <a:rPr lang="sk-SK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prípade, že pretrvávajú </a:t>
            </a:r>
            <a:r>
              <a:rPr lang="sk-SK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dôvody, 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 ktoré je prijímateľ v omeškaní so začiatkom realizácie hlavných aktivít projektu a je predpoklad, že začne s realizáciou hlavných aktivít s omeškaním o viac ako 3 mesiace, musí prijímateľ požiadať o zmenu začiatku realizácie hlavných aktivít Žiadosťou o zmenu zmluvy </a:t>
            </a:r>
            <a:r>
              <a:rPr lang="sk-SK" sz="16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čím skôr, no najneskôr </a:t>
            </a:r>
            <a:r>
              <a:rPr lang="sk-SK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 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uplynutím omeškania o menej ako 3 mesiace, inak sa jedná podstatné porušenie Zmluvy o NFP s možným následkom odstúpenia od zmluvy s vrátením NFP, resp. časti </a:t>
            </a:r>
            <a:r>
              <a:rPr lang="sk-SK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NFP.</a:t>
            </a:r>
            <a:endParaRPr lang="sk-S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329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BlokTextu 2"/>
          <p:cNvSpPr txBox="1"/>
          <p:nvPr/>
        </p:nvSpPr>
        <p:spPr>
          <a:xfrm>
            <a:off x="232011" y="218364"/>
            <a:ext cx="8188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čo nezabudnúť po podpise zmluvy</a:t>
            </a:r>
            <a:endParaRPr lang="sk-SK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32011" y="1160060"/>
            <a:ext cx="83387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Informácia o konaní vzdelávacích aktivít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(elektronicky </a:t>
            </a: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určenému projektovému manažérovi OIP najmenej 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dní pred začatím realizácie vzdelávacích aktivít</a:t>
            </a: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musí obsahovať: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názov vzdelávacej </a:t>
            </a: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aktivity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informáciu 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 presnom určení miesta, dátume a čase konania vzdelávacej </a:t>
            </a: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aktivity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informáciu 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 počte účastníkov (cieľová </a:t>
            </a: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skupina)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meno/á 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lektora/</a:t>
            </a:r>
            <a:r>
              <a:rPr lang="sk-S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vzdelávacej </a:t>
            </a: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aktivity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meno 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gestora vzdelávacej aktivity (ak relevantné podľa Opisu projektu v zmluve o NFP alebo v Personálnej matici </a:t>
            </a:r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projektu)</a:t>
            </a:r>
          </a:p>
          <a:p>
            <a:pPr lvl="1" algn="just"/>
            <a:endParaRPr lang="sk-SK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/>
            <a:r>
              <a:rPr lang="sk-S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prípade, ak sa takto oznámená vzdelávacia aktivita v dohodnutom čase, dátume a na určenom mieste neuskutoční, prijímateľ je povinný poskytovateľovi túto skutočnosť pred pôvodne plánovanou realizáciou aktivity oznámiť elektronickou poštou príslušnému projektovému manažérovi. V časovej tiesni odporúčame použiť aj telefonické oznámenie, prípadne SMS.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8966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BlokTextu 2"/>
          <p:cNvSpPr txBox="1"/>
          <p:nvPr/>
        </p:nvSpPr>
        <p:spPr>
          <a:xfrm>
            <a:off x="232011" y="218364"/>
            <a:ext cx="8188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čo nezabudnúť po podpise zmluvy</a:t>
            </a:r>
            <a:endParaRPr lang="sk-SK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32011" y="1160060"/>
            <a:ext cx="833878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k-SK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Plán predkladania žiadostí o platbu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príloha č. 13 </a:t>
            </a:r>
            <a:r>
              <a:rPr lang="sk-SK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PpP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určenému projektovému manažérovi OFR odo 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dňa nadobudnutia účinnosti zmluvy o NFP, priebežne najneskôr do 15. kalendárneho dňa príslušného mesiaca, ku ktorému sa plán predkladania žiadostí o platbu vypracováva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 algn="just"/>
            <a:endParaRPr lang="sk-SK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k-SK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Informovanie a komunikácia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Manuál pre informovanie a komunikáciu - prijímateľ povinný informovať RO o zverejnení informácii o projekte na svojom webovom sídle a to zaslaním webového odkazu emailom na komunikacia.opevs@minv.sk v lehote do 20 pracovných dní odo dňa účinnosti zmluvy o 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NFP.</a:t>
            </a:r>
            <a:endParaRPr lang="sk-SK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0857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BlokTextu 1"/>
          <p:cNvSpPr txBox="1"/>
          <p:nvPr/>
        </p:nvSpPr>
        <p:spPr>
          <a:xfrm>
            <a:off x="232011" y="1201003"/>
            <a:ext cx="845478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sk-SK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Doplňujúce monitorovacie údaje </a:t>
            </a:r>
            <a:endParaRPr lang="sk-SK" sz="2000" b="1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/>
            <a:endParaRPr lang="sk-SK" sz="20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príloha č. 2 </a:t>
            </a:r>
            <a:r>
              <a:rPr lang="sk-SK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PpP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formulár v ITMS2014+ podpísaný a zaslaný na RO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neoddeliteľná 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príloha každej predkladanej </a:t>
            </a:r>
            <a:r>
              <a:rPr lang="sk-SK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ŽoP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typu priebežná platba, zúčtovanie zálohovej platby 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k-SK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„obdobie </a:t>
            </a:r>
            <a:r>
              <a:rPr lang="sk-SK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nadobudnutia účinnosti zmluvy do posledného dňa kalendárneho mesiaca, ktorý predchádza odoslaniu </a:t>
            </a:r>
            <a:r>
              <a:rPr lang="sk-SK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ŽoP</a:t>
            </a:r>
            <a:r>
              <a:rPr lang="sk-SK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 RO, alebo obdobie od 1.1. príslušného roku do posledného dňa kalendárneho mesiaca, ktorý predchádza odoslanie </a:t>
            </a:r>
            <a:r>
              <a:rPr lang="sk-SK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ŽoP</a:t>
            </a:r>
            <a:r>
              <a:rPr lang="sk-SK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 </a:t>
            </a:r>
            <a:r>
              <a:rPr lang="sk-SK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RO“ 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(príloha č. 6 MP CKO č. 17 Výklad vybraných pojmov)</a:t>
            </a:r>
            <a:endParaRPr lang="sk-SK" sz="20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 a informácie 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hľadiska toho, čo bolo za relevantné výdavky dosiahnuté a ako prebiehali práce na projekte a zároveň informuje poskytovateľa o fyzickom pokroku realizácie 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</a:t>
            </a:r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232011" y="218364"/>
            <a:ext cx="8188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Monitorovacie správy</a:t>
            </a:r>
            <a:endParaRPr lang="sk-SK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2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BlokTextu 5"/>
          <p:cNvSpPr txBox="1"/>
          <p:nvPr/>
        </p:nvSpPr>
        <p:spPr>
          <a:xfrm>
            <a:off x="232011" y="218364"/>
            <a:ext cx="8188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Monitorovacie správy</a:t>
            </a:r>
            <a:endParaRPr lang="sk-SK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627797" y="1282890"/>
            <a:ext cx="80726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Mimoriadna monitorovacia správa </a:t>
            </a:r>
          </a:p>
          <a:p>
            <a:endParaRPr lang="sk-SK" sz="2000" b="1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„ak 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 nepredkladá žiadnu relevantnú </a:t>
            </a:r>
            <a:r>
              <a:rPr lang="sk-SK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ŽoP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6 mesiacov od nadobudnutia účinnosti zmluvy o NFP a zároveň ešte neboli naplnené podmienky na zaslanie monitorovacej správy projektu (s príznakom ,,výročná“), je prijímateľ povinný predložiť poskytovateľovi informácie o stave realizácie aktivít projektu, pokroku projektu, identifikovaných problémoch a rizikách na projekte, ako aj ďalšie informácie v súvislosti s realizáciou projektu (mimoriadna monitorovacia správa- príloha č. 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 </a:t>
            </a:r>
            <a:r>
              <a:rPr lang="sk-SK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PpP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to </a:t>
            </a:r>
            <a:r>
              <a:rPr lang="sk-SK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bezodkladne od uplynutia 6 mesačnej </a:t>
            </a:r>
            <a:r>
              <a:rPr lang="sk-SK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lehoty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(obdobie 6 mesiacov od nadobudnutia účinnosti 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zmluvy, 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príloha č. 6 MP CKO č. 17 Výklad vybraných pojmov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sk-SK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02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BlokTextu 1"/>
          <p:cNvSpPr txBox="1"/>
          <p:nvPr/>
        </p:nvSpPr>
        <p:spPr>
          <a:xfrm>
            <a:off x="382137" y="1187355"/>
            <a:ext cx="83046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Výročná MS </a:t>
            </a:r>
            <a:endParaRPr lang="sk-SK" sz="2000" b="1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sk-SK" sz="2000" b="1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príloha č. 3 </a:t>
            </a:r>
            <a:r>
              <a:rPr lang="sk-SK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PpP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formulár v ITMS2014+ podpísaný a zaslaný na RO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k-SK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„obdobie </a:t>
            </a:r>
            <a:r>
              <a:rPr lang="sk-SK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kalendárneho roka od 1.1. roku n do 31.12. roku n, najneskôr do 31. januára roku n+1. Prvým rokom, ktorý je rozhodujúci pre podanie monitorovacej správy projektu (s príznakom „výročná“), je nasledujúci rok po roku, v ktorom nadobudla účinnosť zmluva o NFP; ak zmluva o NFP nadobudne účinnosť neskôr ako 1.1. roku n, prvá monitorovacia správa projektu (s príznakom „výročná“) obsahuje údaje za obdobie od nadobudnutia účinnosti zmluvy o NFP do 31.12. roku </a:t>
            </a:r>
            <a:r>
              <a:rPr lang="sk-SK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n“</a:t>
            </a:r>
            <a:endParaRPr lang="sk-SK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32011" y="218364"/>
            <a:ext cx="8188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Monitorovacie správy</a:t>
            </a:r>
            <a:endParaRPr lang="sk-SK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486542" y="326789"/>
            <a:ext cx="820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Monitorovacie správy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870720453"/>
              </p:ext>
            </p:extLst>
          </p:nvPr>
        </p:nvGraphicFramePr>
        <p:xfrm>
          <a:off x="323527" y="4149080"/>
          <a:ext cx="8697533" cy="153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323527" y="1255594"/>
            <a:ext cx="85748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Výročná </a:t>
            </a:r>
            <a:r>
              <a:rPr lang="sk-SK" sz="20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 – Prílohy</a:t>
            </a:r>
          </a:p>
          <a:p>
            <a:pPr lvl="0"/>
            <a:endParaRPr lang="sk-SK" sz="20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ápisy 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prezenčné listiny z porád a stretnutí projektového tímu/odborného personálu;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dokumentácia potvrdzujúca 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dodržiavanie pravidiel publicity a komunikácie (ak relevantné) – fotodokumentáciu možné predložiť aj na elektronickom nosiči;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iné 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prílohy (podľa relevantnosti</a:t>
            </a: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 b="1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k-SK" sz="20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k-SK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Pozn.: z dôvodu zamedzenia duplicitného predkladania dokumentácie, v prípade, ak prijímateľ predložil niektoré z príloh v rámci </a:t>
            </a:r>
            <a:r>
              <a:rPr lang="sk-SK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ŽoP</a:t>
            </a:r>
            <a:r>
              <a:rPr lang="sk-SK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(resp. inej predkladanej dokumentácie), nie je nutné tieto prílohy predkladať aj v rámci Výročnej monitorovacej správy.</a:t>
            </a:r>
          </a:p>
          <a:p>
            <a:pPr lvl="0"/>
            <a:r>
              <a:rPr lang="sk-SK" sz="20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sk-SK" sz="20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96610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713</Words>
  <Application>Microsoft Office PowerPoint</Application>
  <PresentationFormat>Prezentácia na obrazovke (4:3)</PresentationFormat>
  <Paragraphs>144</Paragraphs>
  <Slides>18</Slides>
  <Notes>17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3" baseType="lpstr">
      <vt:lpstr>Arial</vt:lpstr>
      <vt:lpstr>Calibri</vt:lpstr>
      <vt:lpstr>Verdana</vt:lpstr>
      <vt:lpstr>Wingdings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juraj kadasi</dc:creator>
  <cp:lastModifiedBy>Katarína Rejdovianová</cp:lastModifiedBy>
  <cp:revision>135</cp:revision>
  <cp:lastPrinted>2015-01-18T19:48:41Z</cp:lastPrinted>
  <dcterms:created xsi:type="dcterms:W3CDTF">2014-07-22T20:09:34Z</dcterms:created>
  <dcterms:modified xsi:type="dcterms:W3CDTF">2018-04-05T09:21:22Z</dcterms:modified>
</cp:coreProperties>
</file>