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0" r:id="rId2"/>
    <p:sldId id="294" r:id="rId3"/>
    <p:sldId id="313" r:id="rId4"/>
    <p:sldId id="300" r:id="rId5"/>
    <p:sldId id="301" r:id="rId6"/>
    <p:sldId id="295" r:id="rId7"/>
    <p:sldId id="296" r:id="rId8"/>
    <p:sldId id="297" r:id="rId9"/>
    <p:sldId id="298" r:id="rId10"/>
    <p:sldId id="299" r:id="rId11"/>
    <p:sldId id="304" r:id="rId12"/>
    <p:sldId id="305" r:id="rId13"/>
    <p:sldId id="306" r:id="rId14"/>
    <p:sldId id="302" r:id="rId15"/>
    <p:sldId id="303" r:id="rId16"/>
    <p:sldId id="307" r:id="rId17"/>
    <p:sldId id="308" r:id="rId18"/>
    <p:sldId id="309" r:id="rId19"/>
    <p:sldId id="310" r:id="rId20"/>
    <p:sldId id="311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Straková" initials="B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43" autoAdjust="0"/>
  </p:normalViewPr>
  <p:slideViewPr>
    <p:cSldViewPr snapToGrid="0" snapToObjects="1">
      <p:cViewPr varScale="1">
        <p:scale>
          <a:sx n="78" d="100"/>
          <a:sy n="78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23. 5. 2017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23. 5. 2017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10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77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7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12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77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13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7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14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28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15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6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16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17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6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18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6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19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736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20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6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21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218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467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74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6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7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7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8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9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9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3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4496881" cy="306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28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lvl="0"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lvl="0"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sz="46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4"/>
              </a:buBlip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573749" y="6077896"/>
            <a:ext cx="131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BRATISLAVA</a:t>
            </a:r>
          </a:p>
          <a:p>
            <a:pPr algn="r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MÁJ 2017</a:t>
            </a:r>
            <a:endParaRPr lang="sk-SK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59033" y="4476792"/>
            <a:ext cx="4028536" cy="76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sz="2000" i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Dopytovo orientované projekty pre MNO</a:t>
            </a:r>
          </a:p>
        </p:txBody>
      </p:sp>
    </p:spTree>
    <p:extLst>
      <p:ext uri="{BB962C8B-B14F-4D97-AF65-F5344CB8AC3E}">
        <p14:creationId xmlns:p14="http://schemas.microsoft.com/office/powerpoint/2010/main" val="4239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OBČIANSKA </a:t>
            </a:r>
            <a:r>
              <a:rPr lang="pt-BR" sz="24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INFORMOVANOSŤ A PARTICIPÁCIA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088049"/>
            <a:ext cx="8660921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Povinná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hlavná oprávnená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č. 1 - Zapájanie sociálnych a ekonomických partnerov a MNO do prípravy, implementácie a hodnotenia procesov vo VS</a:t>
            </a:r>
            <a:endParaRPr lang="sk-SK" sz="12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Povinná hlavná aktivita je zameraná na budovanie a posilňovanie inštitucionálnych kapacít MNO, tvorbu partnerstiev, zlepšenie prístupu k informáciám o VS a zvyšovanie participácie na správe vecí verejných v niektorej alebo vo viacerých z definovaných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oblastí:</a:t>
            </a: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podporu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sieťovania organizácií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ako aj vzniku platforiem a strešných organizácií v témach a oblastiach, v ktorých zatiaľ neexistujú, ale aj ad hoc zoskupení, ktoré krátkodobo spolupracujú na presadení zmien v špecifickej tematickej oblasti, s cieľom zvyšovať kvalitu verejných politík vrátane zvyšovania povedomia zamestnancov MNO o predmetných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oblastiach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posilnenie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spolupráce medzi MNO a samosprávou 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(resp. </a:t>
            </a:r>
            <a:r>
              <a:rPr lang="sk-SK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-sektorové partnerstvá) pri vytváraní spoločných lokálnych partnerstiev s cieľom zvýšiť kvalitu verejných politík vrátane zvyšovania povedomia zamestnancov MNO a samospráv o predmetných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oblastiach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prehĺbenie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informovanosti a porozumenia občanov v témach a verejných politikách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zvýšiť povedomie verejnosti o možnostiach účasti občanov na príprave verejných politík a stratégií na miestnej, regionálnej a národnej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úrovni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zapojenie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občanov do verejných rozhodnutí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vytvoriť podmienky na posilnenie účasti širokej verejnosti  na rozhodovacích procesoch na rôznych úrovniach riadenia spoločnosti; podpora nástrojov na zvyšovanie účasti; prehĺbenie informovanosti a informovaného rozhodovania občanov v témach, ktoré sa ich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týkajú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podporu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iných foriem participácie 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(participácia na tvorbe politík, </a:t>
            </a:r>
            <a:r>
              <a:rPr lang="sk-SK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participatívne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plánovanie, </a:t>
            </a:r>
            <a:r>
              <a:rPr lang="sk-SK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participatívna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tvorba verejných rozpočtov, zavádzanie </a:t>
            </a:r>
            <a:r>
              <a:rPr lang="sk-SK" sz="10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deliberatívnych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prístupov)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podporu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verejných diskusií 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zapájania širšej verejnosti do odbornej diskusie, zvyšovanie kvality verejnej diskusie o verejných politikách, podpora odborných podujatí na tému reforma verejnej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správy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podporu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otvorených dát 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vzdelávanie verejnosti o prístupe k informáciám, šírenie povedomia o projektoch otvorených dát, sieťovanie iniciatív otvorených dát, zavádzanie nových nástrojov otvorených dát na regionálnej úrovni, tvorba koncepcií a metodík pre zavádzanie nástrojov otvorených dát na národnej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úrovni</a:t>
            </a: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u="sng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Posudzovanie výstupov projektu vo vzťahu k zvolenému miestu realizácie</a:t>
            </a:r>
            <a:endParaRPr lang="sk-SK" sz="16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6" y="1266989"/>
            <a:ext cx="8660921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Špecifikované v rámci podmienok poskytnutia príspevku (v časti 2.5 príslušnej výzvy).</a:t>
            </a: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 si na základe cieľov projektu a plánovaného územného dopadu aktivít projektu zvolí príslušnú výzvu:</a:t>
            </a: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aktivity majú dopad na </a:t>
            </a: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rozvinutejší región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územie Bratislavského kraja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ktivity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majú dopad na </a:t>
            </a: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menej rozvinutý </a:t>
            </a:r>
            <a:r>
              <a:rPr lang="sk-SK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región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územie ktoréhokoľvek kraja/krajov s výnimkou Bratislavského kraja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ktivity majú dopad na oba regióny (celá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SR) = zároveň rozvinutejší región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(územie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Bratislavského kraja) a zároveň menej rozvinutý región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(územie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Trnavského kraja, Nitrianskeho kraja, Banskobystrického kraja, Trenčianskeho kraja, Žilinského kraja, Prešovského kraja a Košického kraja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</a:t>
            </a:r>
            <a:r>
              <a:rPr lang="sk-SK" sz="1400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povinný dopad na všetkých 8 krajov SR !!!</a:t>
            </a: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posudzovanie nemá </a:t>
            </a: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vplyv umiestnenie administratívneho sídla 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žiadateľa/partnera, ale miesto realizácie resp. miesto skutočného dopadu aktivít na cieľovú skupinu.</a:t>
            </a: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6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i="1" u="sng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Zjednodušenie administrácie financovania projektov</a:t>
            </a:r>
            <a:endParaRPr lang="sk-SK" sz="20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6" y="1185103"/>
            <a:ext cx="866092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pre OP EVS sa rozhodol prijímateľom uľahčiť </a:t>
            </a:r>
            <a:r>
              <a:rPr lang="sk-SK" sz="14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finančné </a:t>
            </a:r>
            <a:r>
              <a:rPr lang="sk-SK" sz="14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riadenie projektu 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prostredníctvom využitia postupu zjednodušeného </a:t>
            </a: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vykazovania 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 v </a:t>
            </a: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zmysle čl. 14 ods. 2 Nariadenia Európskeho parlamentu a Rady (EÚ) č. 1304/2013 z 17. decembra 2013 o Európskom sociálnom fonde a o zrušení nariadenia Rady (ES) č. 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1081/2006.</a:t>
            </a:r>
          </a:p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tzv. </a:t>
            </a:r>
            <a:r>
              <a:rPr lang="pl-PL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paušálna sadzba </a:t>
            </a: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krytie ostatných nákladov 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algn="just">
              <a:lnSpc>
                <a:spcPct val="115000"/>
              </a:lnSpc>
            </a:pPr>
            <a:endParaRPr lang="pl-PL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stanovená vo výške </a:t>
            </a:r>
            <a:r>
              <a:rPr lang="pl-PL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 z celkových priamych nákladoch na </a:t>
            </a:r>
            <a:r>
              <a:rPr lang="pl-PL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zamestnancov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pl-PL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rijímateľ bude v rámci žiadostí o platbu (ŽoP) v procese implementácie projektu reálnym vykazovaním deklarovať iba skutočne vynaložené priame výdavky na zamestnancov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pl-PL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deklarovaným výdavkom obdrží 40% z ich hodnoty na financovanie ostatných výdavkov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pl-PL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apr. </a:t>
            </a: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v ŽoP deklaruje oprávnené priame výdavky na zamestnancov v hodnote 10 000 EUR oprávnenými výdavkami bude aj 4000 EUR na ostané výdavky projektu (spôsob transferu závisí od zvoleného systému financovania, viac pri podmienkach poskytnutia príspevku) </a:t>
            </a: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4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98406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i="1" u="sng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Zjednodušenie administrácie financovania projektov</a:t>
            </a:r>
            <a:endParaRPr lang="sk-SK" sz="20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6" y="1185103"/>
            <a:ext cx="8660921" cy="53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priame výdavky </a:t>
            </a:r>
            <a:r>
              <a:rPr lang="sk-SK" sz="14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vlastných zamestnancov </a:t>
            </a:r>
            <a:r>
              <a:rPr lang="sk-SK" sz="14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prijímateľa sa považujú všetky výdavky na zamestnancov s výnimkou nasledovných:</a:t>
            </a:r>
          </a:p>
          <a:p>
            <a:pPr algn="just">
              <a:lnSpc>
                <a:spcPct val="115000"/>
              </a:lnSpc>
            </a:pPr>
            <a:endParaRPr lang="sk-SK" sz="1400" b="1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prípravná fáza realizácie projektu (napr. príprava žiadosti o NFP),</a:t>
            </a:r>
          </a:p>
          <a:p>
            <a:pPr marL="450850" indent="-450850" algn="just">
              <a:lnSpc>
                <a:spcPct val="150000"/>
              </a:lnSpc>
              <a:buFontTx/>
              <a:buChar char="-"/>
            </a:pP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 </a:t>
            </a: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poradenstvo (napr. spisovanie listín o právnych úkonoch, spracúvanie právnych rozborov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</a:t>
            </a: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publicita a informovanosť projektu,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vedenie účtovníctva,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vedenie agendy personalistiky a miezd,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verejného obstarávania (vrátane prieskumu trhu),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obslužné činnosti (upratovanie, čistenie, rozmnožovanie materiálov a pod.),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opravy a údržbu majetku využívaného pre účely projektu, 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vedenie vozidla využívaného personálom projektu,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kontrola a odborný dohľad (vrátane riadenia organizácie ).</a:t>
            </a:r>
          </a:p>
          <a:p>
            <a:pPr algn="just">
              <a:lnSpc>
                <a:spcPct val="115000"/>
              </a:lnSpc>
            </a:pPr>
            <a:endParaRPr lang="sk-SK" sz="14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poskytnutia príspevku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6" y="1416027"/>
            <a:ext cx="8660921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Podrobne definované 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texte Výzvy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predkladanie </a:t>
            </a:r>
            <a:r>
              <a:rPr lang="sk-SK" sz="1200" b="1" i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ide o nasledovné skupiny podmienok:</a:t>
            </a:r>
          </a:p>
          <a:p>
            <a:pPr algn="just">
              <a:lnSpc>
                <a:spcPct val="115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žiadateľa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partnera (ak je relevantné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aktivít realizácie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 realizácie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pl-PL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l-PL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pl-PL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miesta realizácie </a:t>
            </a:r>
            <a:r>
              <a:rPr lang="pl-PL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odmienka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splnenia kritérií pre výber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projektov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pôsob financovania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plnenie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podmienok ustanovených v osobitných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predpisoch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alšie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poskytnutia 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príspevku</a:t>
            </a:r>
          </a:p>
          <a:p>
            <a:pPr algn="just">
              <a:lnSpc>
                <a:spcPct val="115000"/>
              </a:lnSpc>
            </a:pP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440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544524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poskytnutia príspevku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10550" y="1478699"/>
            <a:ext cx="6892506" cy="396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Ďalšie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poskytnutia 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príspevku:</a:t>
            </a:r>
            <a:endParaRPr lang="sk-SK" sz="12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aximálna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minimálna výška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príspevku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cieľovej skupiny v zmysle operačného programu Efektívna verejná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správa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odmienka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 príspevku z hľadiska definovania merateľných ukazovateľov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odmienka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 príspevku z hľadiska súladu s horizontálnymi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princípmi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asová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oprávnenosť realizácie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sobitná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podmienka poskytnutia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príspevku</a:t>
            </a: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b="1" i="1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Viď formulár výzvy na predkladanie </a:t>
            </a:r>
            <a:r>
              <a:rPr lang="sk-SK" sz="1200" b="1" i="1" u="sng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b="1" i="1" u="sng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40127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544524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Zoznam merateľných </a:t>
            </a:r>
            <a:r>
              <a:rPr lang="sk-SK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ukazovateľov - tvorba lepšej verejnej politiky</a:t>
            </a:r>
            <a:endParaRPr lang="sk-SK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729656"/>
              </p:ext>
            </p:extLst>
          </p:nvPr>
        </p:nvGraphicFramePr>
        <p:xfrm>
          <a:off x="310550" y="1125199"/>
          <a:ext cx="8519360" cy="4756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122"/>
                <a:gridCol w="1242906"/>
                <a:gridCol w="1811623"/>
                <a:gridCol w="1212342"/>
                <a:gridCol w="1302834"/>
                <a:gridCol w="773071"/>
                <a:gridCol w="1445462"/>
              </a:tblGrid>
              <a:tr h="496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 dirty="0">
                          <a:effectLst/>
                        </a:rPr>
                        <a:t>Kód ukazovateľa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 Názov  ukazovateľa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 dirty="0">
                          <a:effectLst/>
                        </a:rPr>
                        <a:t>Definícia/metóda výpočtu/ merná jednotka (počet podľa definície ukazovateľa)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 dirty="0">
                          <a:effectLst/>
                        </a:rPr>
                        <a:t>Plánovaná hodnota 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 dirty="0">
                          <a:effectLst/>
                        </a:rPr>
                        <a:t>Čas plnenia 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 dirty="0">
                          <a:effectLst/>
                        </a:rPr>
                        <a:t>Príznak rizika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 dirty="0">
                          <a:effectLst/>
                        </a:rPr>
                        <a:t>Relevancia k HP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30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8750" algn="l"/>
                        </a:tabLst>
                      </a:pPr>
                      <a:r>
                        <a:rPr lang="sk-SK" sz="900">
                          <a:effectLst/>
                        </a:rPr>
                        <a:t>P0178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Počet koncepčných, analytických a metodických materiálov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Celkový počet koncepčných, analytických a metodických materiálov vypracovaných prostredníctvom zrealizovaných projektov.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Koniec realizácie projektu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Bez príznaku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900">
                          <a:effectLst/>
                        </a:rPr>
                        <a:t>Udržateľný rozvoj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</a:tr>
              <a:tr h="1157864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P0587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Počet zrealizovaných hodnotení, analýz a štúdií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effectLst/>
                        </a:rPr>
                        <a:t>Počet všetkých zrealizovaných  materiálov (napr. hodnotenia, štúdie, posudky, analýzy a pod.) Ukazovateľ sleduje oblasť hodnotení, štúdii, posudkov, analýz a pod. vypracovaných v rámci OP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K dňu ukončenia aktivity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Bez príznaku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900">
                          <a:effectLst/>
                        </a:rPr>
                        <a:t>N/A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</a:tr>
              <a:tr h="2272579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P0589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Počet zrealizovaných informačných aktivít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 dirty="0">
                          <a:effectLst/>
                        </a:rPr>
                        <a:t>Celkový počet informačných aktivít zrealizovaných prostredníctvom projektov.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Informačnou aktivitou sa rozumie najmä: konferencia, školenie, seminár, </a:t>
                      </a:r>
                      <a:r>
                        <a:rPr lang="sk-SK" sz="900" dirty="0" err="1">
                          <a:effectLst/>
                        </a:rPr>
                        <a:t>workshop</a:t>
                      </a:r>
                      <a:r>
                        <a:rPr lang="sk-SK" sz="900" dirty="0">
                          <a:effectLst/>
                        </a:rPr>
                        <a:t>, </a:t>
                      </a:r>
                      <a:r>
                        <a:rPr lang="sk-SK" sz="900" dirty="0" err="1">
                          <a:effectLst/>
                        </a:rPr>
                        <a:t>infodeň</a:t>
                      </a:r>
                      <a:r>
                        <a:rPr lang="sk-SK" sz="900" dirty="0">
                          <a:effectLst/>
                        </a:rPr>
                        <a:t>, veľtrh, výstava, TV/rozhlasový spot, inzercia na internete, inzercia v tlači, publikácia, </a:t>
                      </a:r>
                      <a:r>
                        <a:rPr lang="sk-SK" sz="900" dirty="0" err="1">
                          <a:effectLst/>
                        </a:rPr>
                        <a:t>webstránka</a:t>
                      </a:r>
                      <a:r>
                        <a:rPr lang="sk-SK" sz="900" dirty="0">
                          <a:effectLst/>
                        </a:rPr>
                        <a:t>, prieskum verejnej mienky a iné aktivity zamerané na informovanie cieľových skupín.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Koniec realizácie projektu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effectLst/>
                        </a:rPr>
                        <a:t>Bez príznaku</a:t>
                      </a:r>
                      <a:endParaRPr lang="sk-SK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900" dirty="0">
                          <a:effectLst/>
                        </a:rPr>
                        <a:t>Rovnosť mužov a žien a nediskriminácia</a:t>
                      </a:r>
                      <a:endParaRPr lang="sk-S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8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544524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Zoznam merateľných </a:t>
            </a:r>
            <a:r>
              <a:rPr lang="sk-SK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ukazovateľov - tvorba lepšej verejnej politiky</a:t>
            </a:r>
            <a:endParaRPr lang="sk-SK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12518"/>
              </p:ext>
            </p:extLst>
          </p:nvPr>
        </p:nvGraphicFramePr>
        <p:xfrm>
          <a:off x="393738" y="1131292"/>
          <a:ext cx="8293061" cy="4654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700"/>
                <a:gridCol w="1209890"/>
                <a:gridCol w="1763501"/>
                <a:gridCol w="1180140"/>
                <a:gridCol w="1268227"/>
                <a:gridCol w="752536"/>
                <a:gridCol w="1407067"/>
              </a:tblGrid>
              <a:tr h="1172830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P0726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zanalyzovaných legislatívnych noriem, metodických pokynov a usmernení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legislatívnych noriem, metodických pokynov a usmernení, ktoré sú zanalyzované v rámci aktivít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Bez príznaku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>
                          <a:effectLst/>
                        </a:rPr>
                        <a:t>Udržateľný rozvoj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  <a:tr h="1624837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P0889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navrhnutých opatrení zameraných na zefektívnenie VS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navrhnutých opatrení zameraných  na zefektívnenie VS.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Opatrenie - konkrétny návrh na zmenu predložený zodpovednému subjektu na zefektívnenie vejenej politiky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Bez príznaku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>
                          <a:effectLst/>
                        </a:rPr>
                        <a:t>Udržateľný rozvoj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  <a:tr h="1856955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P0890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návrhov na legislatívne zmeny za účelom zefektívnenia VS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návrhov na legislatívne zmeny za účelom zefektívnenia VS- vo forme návrhu legislatívnej zmeny, odporúčania na zmenu legislatívy (na všetkých úrovniach) alebo zverejnenia predbežnej informácie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Bez príznaku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 dirty="0">
                          <a:effectLst/>
                        </a:rPr>
                        <a:t>Udržateľný rozvoj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7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544524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Zoznam merateľných </a:t>
            </a:r>
            <a:r>
              <a:rPr lang="sk-SK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ukazovateľov - tvorba lepšej verejnej politiky</a:t>
            </a:r>
            <a:endParaRPr lang="sk-SK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334919"/>
              </p:ext>
            </p:extLst>
          </p:nvPr>
        </p:nvGraphicFramePr>
        <p:xfrm>
          <a:off x="399539" y="1318279"/>
          <a:ext cx="8229600" cy="4045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254"/>
                <a:gridCol w="1200632"/>
                <a:gridCol w="1750006"/>
                <a:gridCol w="1171109"/>
                <a:gridCol w="1258522"/>
                <a:gridCol w="746777"/>
                <a:gridCol w="1396300"/>
              </a:tblGrid>
              <a:tr h="2022645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P0887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novovzniknutých platforiem zameraných na zvyšovanie kvality verejných politík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nových platforiem (tematických zoskupení MNO, príp. aj jej partnerov), ktoré vznikli za účelom zvyšovania kvality verejných politík.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Bez príznaku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>
                          <a:effectLst/>
                        </a:rPr>
                        <a:t>Udržateľný rozvoj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  <a:tr h="2022645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P0888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vytvorených multisektorových partnerstiev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partnerstiev, ktoré sú tvorené zástupcami minimálne dvoch rôznych sektorov (MNO, štátna správa, samospráva, súkromný podnikateľský sektor).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Bez príznaku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 dirty="0">
                          <a:effectLst/>
                        </a:rPr>
                        <a:t>Udržateľný rozvoj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2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544524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74072" y="276045"/>
            <a:ext cx="883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Zoznam merateľných ukazovateľov </a:t>
            </a:r>
            <a:r>
              <a:rPr lang="sk-SK" sz="16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Občianska </a:t>
            </a:r>
            <a:r>
              <a:rPr lang="sk-SK" sz="16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informovanosť a </a:t>
            </a:r>
            <a:r>
              <a:rPr lang="sk-SK" sz="16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participácia</a:t>
            </a:r>
            <a:endParaRPr lang="sk-SK" sz="1600" b="1" i="1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89751"/>
              </p:ext>
            </p:extLst>
          </p:nvPr>
        </p:nvGraphicFramePr>
        <p:xfrm>
          <a:off x="357944" y="1139223"/>
          <a:ext cx="8328855" cy="454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772"/>
                <a:gridCol w="1215113"/>
                <a:gridCol w="1771112"/>
                <a:gridCol w="1185233"/>
                <a:gridCol w="1273701"/>
                <a:gridCol w="755784"/>
                <a:gridCol w="1413140"/>
              </a:tblGrid>
              <a:tr h="7164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Kód ukazovateľa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 Názov  ukazovateľa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Definícia/metóda výpočtu/ merná jednotka (počet podľa definície ukazovateľa)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Plánovaná hodnota 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Čas plnenia 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Príznak rizika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Relevancia k HP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98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8750" algn="l"/>
                        </a:tabLst>
                      </a:pPr>
                      <a:r>
                        <a:rPr lang="sk-SK" sz="1000">
                          <a:effectLst/>
                        </a:rPr>
                        <a:t>P0178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koncepčných, analytických a metodických materiálov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Celkový počet koncepčných, analytických a metodických materiálov vypracovaných prostredníctvom zrealizovaných projektov.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Bez príznaku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>
                          <a:effectLst/>
                        </a:rPr>
                        <a:t>Udržateľný rozvoj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  <a:tr h="2626998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P0717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osôb cieľovej skupiny zapojených do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 osôb cieľovej skupiny, ktoré sú zapojené do aktivít projektu sa vypočíta ako súčet osôb  zúčastňujúcich sa vzdelávacích aktivít (frekventantov) a/alebo súčet osôb (zamestnancov) participujúcich na hlavných aktivitách projektu (napr. pri tvorbe analýz, hodnotení, metodík a pod.)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S príznakom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 dirty="0">
                          <a:effectLst/>
                        </a:rPr>
                        <a:t>Rovnosť mužov a žien a nediskriminácia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6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7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Dopytovo orientované projekty OP EVS - </a:t>
            </a:r>
            <a:r>
              <a:rPr lang="sk-SK" sz="2000" b="1" i="1" u="sng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sk-SK" sz="2000" b="1" i="1" u="sng" cap="sm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émy výziev pre MNO</a:t>
            </a:r>
            <a:endParaRPr lang="sk-SK" sz="2000" b="1" i="1" u="sng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455265"/>
            <a:ext cx="8660921" cy="384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Prioritná os 1 OP EVS, špecifický cieľ 1.1 - Skvalitnené systémy a optimalizované procesy VS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lepšej verejnej </a:t>
            </a:r>
            <a:r>
              <a:rPr lang="sk-SK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politiky</a:t>
            </a:r>
            <a:endParaRPr lang="sk-SK" i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6695" algn="just">
              <a:lnSpc>
                <a:spcPct val="107000"/>
              </a:lnSpc>
              <a:spcAft>
                <a:spcPts val="0"/>
              </a:spcAft>
            </a:pPr>
            <a:endParaRPr lang="sk-SK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Občianska </a:t>
            </a:r>
            <a:r>
              <a:rPr lang="sk-SK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informovanosť a participácia</a:t>
            </a:r>
            <a:endParaRPr lang="sk-SK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Alokácia spolu: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15 000 000 EUR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(celkové oprávnené výdavky)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Maximálna výška celkových oprávnených výdavkov projektu: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400 000,- EUR</a:t>
            </a: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Minimálna výška celkových oprávnených výdavkov projektu: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100 000,- EUR</a:t>
            </a: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Spolufinancovanie: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5 %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 celkových oprávnených výdavkov projektu)</a:t>
            </a:r>
            <a:endParaRPr lang="sk-SK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544524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74072" y="276045"/>
            <a:ext cx="883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Zoznam merateľných ukazovateľov </a:t>
            </a:r>
            <a:r>
              <a:rPr lang="sk-SK" sz="16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Občianska </a:t>
            </a:r>
            <a:r>
              <a:rPr lang="sk-SK" sz="16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informovanosť a </a:t>
            </a:r>
            <a:r>
              <a:rPr lang="sk-SK" sz="16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participácia</a:t>
            </a:r>
            <a:endParaRPr lang="sk-SK" sz="1600" b="1" i="1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39692"/>
              </p:ext>
            </p:extLst>
          </p:nvPr>
        </p:nvGraphicFramePr>
        <p:xfrm>
          <a:off x="284556" y="1207123"/>
          <a:ext cx="8402243" cy="4429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070"/>
                <a:gridCol w="1225819"/>
                <a:gridCol w="1786718"/>
                <a:gridCol w="1195677"/>
                <a:gridCol w="1284924"/>
                <a:gridCol w="762443"/>
                <a:gridCol w="1425592"/>
              </a:tblGrid>
              <a:tr h="3030643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P0589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Počet zrealizovaných informačných aktivít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Celkový počet informačných aktivít zrealizovaných prostredníctvom projektov. </a:t>
                      </a:r>
                      <a:br>
                        <a:rPr lang="sk-SK" sz="1000">
                          <a:effectLst/>
                        </a:rPr>
                      </a:br>
                      <a:r>
                        <a:rPr lang="sk-SK" sz="1000">
                          <a:effectLst/>
                        </a:rPr>
                        <a:t>Informačnou aktivitou sa rozumie najmä: konferencia, školenie, seminár, workshop, infodeň, veľtrh, výstava, TV/rozhlasový spot, inzercia na internete, inzercia v tlači, publikácia, webstránka, prieskum verejnej mienky a iné aktivity zamerané na informovanie cieľových skupín.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Bez príznaku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k-SK" sz="1000">
                          <a:effectLst/>
                        </a:rPr>
                        <a:t>Rovnosť mužov a žien a nediskriminácia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  <a:tr h="1398759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P0888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vytvorených multisektorových partnerstiev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partnerstiev, ktoré sú tvorené zástupcami minimálne dvoch rôznych sektorov (MNO, štátna správa, samospráva, súkromný podnikateľský sektor).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Bez príznaku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 dirty="0">
                          <a:effectLst/>
                        </a:rPr>
                        <a:t>Udržateľný rozvoj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544524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74072" y="276045"/>
            <a:ext cx="883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Zoznam merateľných ukazovateľov </a:t>
            </a:r>
            <a:r>
              <a:rPr lang="sk-SK" sz="16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Občianska </a:t>
            </a:r>
            <a:r>
              <a:rPr lang="sk-SK" sz="16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informovanosť a </a:t>
            </a:r>
            <a:r>
              <a:rPr lang="sk-SK" sz="16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participácia</a:t>
            </a:r>
            <a:endParaRPr lang="sk-SK" sz="1600" b="1" i="1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72438"/>
              </p:ext>
            </p:extLst>
          </p:nvPr>
        </p:nvGraphicFramePr>
        <p:xfrm>
          <a:off x="385240" y="1544524"/>
          <a:ext cx="8229600" cy="3701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254"/>
                <a:gridCol w="1200632"/>
                <a:gridCol w="1750006"/>
                <a:gridCol w="1171109"/>
                <a:gridCol w="1258522"/>
                <a:gridCol w="746777"/>
                <a:gridCol w="1396300"/>
              </a:tblGrid>
              <a:tr h="1749626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P0595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zrealizovaných školení, kurzov, seminárov a iných vzdelávacích aktivít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zrealizovaných školení, kurzov, seminárov a iných vzdelávacích aktivít v rámci projektu.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 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S príznakom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>
                          <a:effectLst/>
                        </a:rPr>
                        <a:t>Rovnosť mužov a žien a nediskriminácia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  <a:tr h="1951695">
                <a:tc>
                  <a:txBody>
                    <a:bodyPr/>
                    <a:lstStyle/>
                    <a:p>
                      <a:pPr indent="135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P0887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novovzniknutých platforiem zameraných na zvyšovanie kvality verejných politík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Počet nových platforiem (tematických zoskupení MNO, príp. aj jej partnerov), ktoré vznikli za účelom zvyšovania kvality verejných politík.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Koniec realizácie projektu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effectLst/>
                        </a:rPr>
                        <a:t>Bez príznaku</a:t>
                      </a:r>
                      <a:endParaRPr lang="sk-SK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sk-SK" sz="1000" dirty="0">
                          <a:effectLst/>
                        </a:rPr>
                        <a:t>Udržateľný rozvoj</a:t>
                      </a:r>
                      <a:endParaRPr lang="sk-SK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23" marR="405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0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7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Dopytovo orientované projekty OP EVS - </a:t>
            </a:r>
            <a:r>
              <a:rPr lang="sk-SK" sz="2000" b="1" i="1" u="sng" cap="sm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 pre MNO</a:t>
            </a:r>
            <a:endParaRPr lang="sk-SK" sz="2000" b="1" i="1" u="sng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653673"/>
            <a:ext cx="8660921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Predpokladané vyhlásenie výziev: máj 2017</a:t>
            </a:r>
            <a:endParaRPr lang="sk-SK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(súčasne obidve témy/regióny = 6 výziev)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Indikatívne termíny </a:t>
            </a:r>
            <a:r>
              <a:rPr lang="sk-SK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uzavretia hodnotiacich </a:t>
            </a:r>
            <a:r>
              <a:rPr lang="sk-SK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kôl: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Uzavretie 1 hodnotiaceho kola: 21. 08.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Uzavretie 2 hodnotiaceho kola: 19. 02.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Uzavretie 3 hodnotiaceho kola: 20. 08. 2018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5779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Rozdelenie alokácie</a:t>
            </a:r>
            <a:endParaRPr lang="sk-SK" sz="2400" b="1" i="1" u="sng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00578"/>
              </p:ext>
            </p:extLst>
          </p:nvPr>
        </p:nvGraphicFramePr>
        <p:xfrm>
          <a:off x="310550" y="1341527"/>
          <a:ext cx="8180917" cy="4205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297"/>
                <a:gridCol w="1642155"/>
                <a:gridCol w="1642155"/>
                <a:gridCol w="1642155"/>
                <a:gridCol w="1642155"/>
              </a:tblGrid>
              <a:tr h="35960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sk-SK" sz="1200" b="1" i="1" u="none" strike="noStrike" dirty="0">
                          <a:effectLst/>
                        </a:rPr>
                        <a:t>TVORBA LEPŠEJ VEREJNEJ POLITIKY (alokácia v EUR)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 dirty="0">
                          <a:effectLst/>
                        </a:rPr>
                        <a:t>región</a:t>
                      </a:r>
                      <a:endParaRPr lang="sk-SK" sz="1000" b="1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COV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EU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ŠR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VZ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celá SR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2 200 000,00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1 728 767,10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361 232,89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110 000,01</a:t>
                      </a:r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MRR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5 000 000,00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4 250 000,00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500 000,00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250 000,00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RR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800 000,00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400 000,00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360 000,00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578">
                <a:tc gridSpan="5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200" b="1" i="1" u="none" strike="noStrike" dirty="0">
                          <a:effectLst/>
                        </a:rPr>
                        <a:t>OBČIANSKA INFORMOVANOSŤ A PARTICIPÁCIA (alokácia v EUR)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 dirty="0">
                          <a:effectLst/>
                        </a:rPr>
                        <a:t>región</a:t>
                      </a:r>
                      <a:endParaRPr lang="sk-SK" sz="1000" b="1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COV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EU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ŠR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VZ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celá SR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2 200 000,00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1 728 767,10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361 232,89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110 000,01</a:t>
                      </a:r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MRR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4 000 000,00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3 400 000,00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400 000,00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200 000,00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RR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800 000,00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400 000,00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360 000,00</a:t>
                      </a:r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r" fontAlgn="ctr"/>
                      <a:r>
                        <a:rPr lang="sk-SK" sz="900" b="1" i="1" u="none" strike="noStrike" dirty="0">
                          <a:effectLst/>
                        </a:rPr>
                        <a:t>alokácia spolu</a:t>
                      </a:r>
                      <a:endParaRPr lang="sk-SK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15 000 000,00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792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Výška COV projektu  (rozdelenie na zdroje)</a:t>
            </a:r>
            <a:endParaRPr lang="sk-SK" sz="2400" b="1" i="1" u="sng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43806"/>
              </p:ext>
            </p:extLst>
          </p:nvPr>
        </p:nvGraphicFramePr>
        <p:xfrm>
          <a:off x="478885" y="1236161"/>
          <a:ext cx="8061265" cy="4352923"/>
        </p:xfrm>
        <a:graphic>
          <a:graphicData uri="http://schemas.openxmlformats.org/drawingml/2006/table">
            <a:tbl>
              <a:tblPr/>
              <a:tblGrid>
                <a:gridCol w="1612253"/>
                <a:gridCol w="1612253"/>
                <a:gridCol w="1612253"/>
                <a:gridCol w="1612253"/>
                <a:gridCol w="1612253"/>
              </a:tblGrid>
              <a:tr h="3377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oprávnené výdavky projektu v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región: </a:t>
                      </a:r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celá SR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314 321,29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65 678,70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78 580,32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16 419,67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región:</a:t>
                      </a:r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región: </a:t>
                      </a:r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90">
                <a:tc>
                  <a:txBody>
                    <a:bodyPr/>
                    <a:lstStyle/>
                    <a:p>
                      <a:pPr algn="l" fontAlgn="ctr"/>
                      <a:endParaRPr lang="sk-SK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k-SK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8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pozn.: NFP = EU + ŠR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sk-SK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Oprávnení </a:t>
            </a:r>
            <a:r>
              <a:rPr lang="sk-SK" sz="2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žiadatelia/partneri</a:t>
            </a:r>
            <a:endParaRPr lang="sk-SK" sz="2400" b="1" u="sng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455265"/>
            <a:ext cx="8660921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6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Oprávnenými žiadateľmi sú subjekty s organizačno-právnou formou: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nezisková </a:t>
            </a:r>
            <a:r>
              <a:rPr lang="sk-SK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organizácia poskytujúca všeobecne prospešné služby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(zákon č. 213/1997 Z. z. o neziskových organizáciách poskytujúcich všeobecne prospešné služby v znení neskorších predpisov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občianske </a:t>
            </a:r>
            <a:r>
              <a:rPr lang="sk-SK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združenie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(zákon č. 83/1990 Z. z. o združovaní občanov v znení neskorších predpisov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nadácia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(zákon č. 34/2002 Z. z. o nadáciách a o zmene Občianskeho zákonníka v znení neskorších predpisov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</a:t>
            </a:r>
            <a:r>
              <a:rPr lang="sk-SK" sz="24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LEPŠEJ VEREJNEJ POLITIKY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256023"/>
            <a:ext cx="8660921" cy="458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Povinná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hlavná oprávnená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č. 1 - Procesy, systémy a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politiky</a:t>
            </a:r>
          </a:p>
          <a:p>
            <a:pPr algn="just">
              <a:lnSpc>
                <a:spcPct val="115000"/>
              </a:lnSpc>
            </a:pPr>
            <a:endParaRPr lang="sk-SK" sz="12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ktivita 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zameraná na optimalizáciu procesov, zavádzanie kvalitnejších systémov a tvorbu lepších verejných politík v definovaných oblastiach, kde realizácia hlavnej aktivity je podmienená naplnením celého záväzného rozsahu (monitorovanie, hodnotenie, návrh riešenia/-í): </a:t>
            </a:r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aktivít verejných 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inštitúcií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analýza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cieľov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verejných politík a obsahu realizovaných verejných politík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analýza obsahov regulačných 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rámcov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Hodnotenie aktivít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verejných inštitúcií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analýza dopadov aktivít verejných inštitúcií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hodnotenie dopadov aplikácie regulačných rámcov (pozitívny/negatívny dopad, miera dopadu) 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a/alebo miery 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napĺňania cieľov verejných politík, hodnotenie rozsahu verejných politík (primeranosť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lnSpc>
                <a:spcPct val="115000"/>
              </a:lnSpc>
            </a:pPr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riešenia/-í na optimalizáciu verejných politík 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cieľom skvalitnenia a zvýšenia dostupnosti verejných 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služieb</a:t>
            </a:r>
          </a:p>
          <a:p>
            <a:pPr algn="just">
              <a:lnSpc>
                <a:spcPct val="115000"/>
              </a:lnSpc>
            </a:pPr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Povinnú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hlavnú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oprávnenú aktivitu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definovanom celom záväznom rozsahu musí na projekte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realizovať žiadateľ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samostatne (pokiaľ projekt realizuje v celom rozsahu iba žiadateľ)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 minimálne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jeden partner samostatne v prípade zapojenia partnera/-</a:t>
            </a:r>
            <a:r>
              <a:rPr lang="sk-SK" sz="12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projektu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 samostatne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 a samostatne partner/-i v prípade zapojenia partnera/-</a:t>
            </a:r>
            <a:r>
              <a:rPr lang="sk-SK" sz="12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projektu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k-SK" sz="1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</a:t>
            </a:r>
            <a:r>
              <a:rPr lang="sk-SK" sz="24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LEPŠEJ VEREJNEJ POLITIKY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256023"/>
            <a:ext cx="8660921" cy="412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Povinná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hlavná oprávnená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č. 1 - Procesy, systémy a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politiky</a:t>
            </a:r>
          </a:p>
          <a:p>
            <a:pPr algn="just">
              <a:lnSpc>
                <a:spcPct val="115000"/>
              </a:lnSpc>
            </a:pPr>
            <a:endParaRPr lang="sk-SK" sz="12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</a:t>
            </a:r>
            <a:r>
              <a:rPr lang="sk-SK" sz="14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verejné inštitúcie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pre účely posudzovania splnenia podmienok poskytnutia príspevku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považujú:</a:t>
            </a: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Vláda SR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Národná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rada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Národná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banka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Slovenska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orgány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ústrednej a miestnej štátnej správy (vrátane organizácií v ich zriaďovateľskej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pôsobnosti)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územná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samospráva (obce/mestá a VÚC vrátane organizácií v ich zriaďovateľskej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pôsobnosti)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verejnoprávne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inštitúcie zriadené na základe osobitného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predpisu</a:t>
            </a: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70765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</a:t>
            </a:r>
            <a:r>
              <a:rPr lang="sk-SK" sz="24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LEPŠEJ VEREJNEJ POLITIKY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644211"/>
            <a:ext cx="8660921" cy="320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Nepovinná hlavná oprávnená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č.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Znižovanie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korupcie vo VS</a:t>
            </a:r>
            <a:endParaRPr lang="sk-SK" sz="1400" b="1" i="1" u="sng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2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zameraná na zamedzenie korupcie a podpora transparentnosti vo verejnom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sektore, najmä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0"/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korupčného správania vo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</a:p>
          <a:p>
            <a:pPr lvl="0"/>
            <a:endParaRPr lang="sk-SK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Hodnotenie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transparentnosti procesov tvorby a implementácie verejných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politík</a:t>
            </a:r>
          </a:p>
          <a:p>
            <a:pPr marL="285750" lvl="0" indent="-285750">
              <a:buFontTx/>
              <a:buChar char="-"/>
            </a:pPr>
            <a:endParaRPr lang="sk-SK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antikorupčných nástrojov a nástrojov na sprístupňovanie dokumentov a dát širokej verejnosti v rámci podpory otvoreného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vládnutia</a:t>
            </a:r>
            <a:endParaRPr lang="sk-S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2134</Words>
  <Application>Microsoft Office PowerPoint</Application>
  <PresentationFormat>Prezentácia na obrazovke (4:3)</PresentationFormat>
  <Paragraphs>604</Paragraphs>
  <Slides>21</Slides>
  <Notes>21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Sabina Slimáková</cp:lastModifiedBy>
  <cp:revision>224</cp:revision>
  <cp:lastPrinted>2015-01-18T19:48:41Z</cp:lastPrinted>
  <dcterms:created xsi:type="dcterms:W3CDTF">2014-07-22T20:09:34Z</dcterms:created>
  <dcterms:modified xsi:type="dcterms:W3CDTF">2017-05-23T10:51:15Z</dcterms:modified>
</cp:coreProperties>
</file>