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0" r:id="rId2"/>
    <p:sldId id="294" r:id="rId3"/>
    <p:sldId id="313" r:id="rId4"/>
    <p:sldId id="300" r:id="rId5"/>
    <p:sldId id="301" r:id="rId6"/>
    <p:sldId id="295" r:id="rId7"/>
    <p:sldId id="296" r:id="rId8"/>
    <p:sldId id="297" r:id="rId9"/>
    <p:sldId id="298" r:id="rId10"/>
    <p:sldId id="299" r:id="rId11"/>
    <p:sldId id="304" r:id="rId12"/>
    <p:sldId id="302" r:id="rId13"/>
    <p:sldId id="303" r:id="rId14"/>
    <p:sldId id="314" r:id="rId15"/>
    <p:sldId id="316" r:id="rId16"/>
    <p:sldId id="315" r:id="rId17"/>
    <p:sldId id="321" r:id="rId18"/>
    <p:sldId id="322" r:id="rId19"/>
    <p:sldId id="317" r:id="rId20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ora Straková" initials="B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94643" autoAdjust="0"/>
  </p:normalViewPr>
  <p:slideViewPr>
    <p:cSldViewPr snapToGrid="0" snapToObjects="1">
      <p:cViewPr varScale="1">
        <p:scale>
          <a:sx n="78" d="100"/>
          <a:sy n="78" d="100"/>
        </p:scale>
        <p:origin x="-10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3A17C-FB15-44AB-A6EC-2EFA2FF23A45}" type="datetimeFigureOut">
              <a:rPr lang="sk-SK" smtClean="0"/>
              <a:pPr/>
              <a:t>23. 5. 2017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323E4-4A55-4B64-AEB9-6D9F5352D6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999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400DB-CE52-408A-868E-DB0CCC8E0D66}" type="datetimeFigureOut">
              <a:rPr lang="sk-SK" smtClean="0"/>
              <a:pPr/>
              <a:t>23. 5. 2017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5A29E-B756-4371-AE6C-671895E2E75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6636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3822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10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77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11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77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12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28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13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86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14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62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15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0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16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21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17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37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19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83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0736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2184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4679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740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6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74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7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37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8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91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9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3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CB86-36FC-4B87-9CC3-C6642C5E1596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8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718-A53E-4F2D-A799-2FC1192E5461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7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0B10-D541-4474-80BE-8E32B9070CE8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5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9B5B-0D76-4E1A-AB20-331FC0BA0081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3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3A4-7FCB-4462-85FC-6CE07F015076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4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5E66-7C40-471A-AB13-3E9CE9075424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9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E3D-FB7F-4D03-8A49-B2934185287A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A71-1190-488C-B232-3C48918DC984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B30-9169-4124-BCEC-E74D9AEB7455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7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E1AD-D095-4345-9D6D-8333EA544A54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0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8F95-5DC7-40D4-BF65-39B9DBDE2EAB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4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3F33-B4C3-44C2-BF8D-70515065F003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8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vs.eu/" TargetMode="External"/><Relationship Id="rId5" Type="http://schemas.openxmlformats.org/officeDocument/2006/relationships/hyperlink" Target="mailto:opevs@minv.sk" TargetMode="External"/><Relationship Id="rId4" Type="http://schemas.openxmlformats.org/officeDocument/2006/relationships/hyperlink" Target="mailto:metodika.opevs@minv.s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 txBox="1">
            <a:spLocks/>
          </p:cNvSpPr>
          <p:nvPr/>
        </p:nvSpPr>
        <p:spPr>
          <a:xfrm>
            <a:off x="-2215279" y="1046740"/>
            <a:ext cx="8496944" cy="473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lvl="1">
              <a:buSzPct val="6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sk-SK" b="1" dirty="0" smtClean="0">
              <a:solidFill>
                <a:schemeClr val="tx1"/>
              </a:solidFill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87262" y="2270476"/>
            <a:ext cx="8750261" cy="3658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514" y="326789"/>
            <a:ext cx="5312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POWERPOINT PREZENTÁCIE</a:t>
            </a:r>
            <a:endParaRPr lang="en-US" sz="2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aoblený obdĺžnik 4"/>
          <p:cNvSpPr/>
          <p:nvPr/>
        </p:nvSpPr>
        <p:spPr>
          <a:xfrm>
            <a:off x="6722008" y="250671"/>
            <a:ext cx="2421992" cy="9440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75" tIns="19050" rIns="28575" bIns="190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1500" kern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459033" y="926421"/>
            <a:ext cx="4496881" cy="3064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80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OPERAČNÝ </a:t>
            </a:r>
            <a:r>
              <a:rPr lang="sk-SK" sz="28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</a:t>
            </a:r>
          </a:p>
          <a:p>
            <a:pPr lvl="0" algn="l">
              <a:spcBef>
                <a:spcPts val="0"/>
              </a:spcBef>
            </a:pPr>
            <a:endParaRPr lang="sk-SK" sz="18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sk-SK" sz="4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EFEKTÍVNA </a:t>
            </a:r>
          </a:p>
          <a:p>
            <a:pPr lvl="0" algn="l">
              <a:spcBef>
                <a:spcPts val="0"/>
              </a:spcBef>
            </a:pPr>
            <a:r>
              <a:rPr lang="sk-SK" sz="4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VEREJNÁ </a:t>
            </a:r>
            <a:endParaRPr lang="sk-SK" sz="46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sk-SK" sz="46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SPRÁVA</a:t>
            </a:r>
          </a:p>
          <a:p>
            <a:pPr algn="just"/>
            <a:r>
              <a:rPr lang="sk-SK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ITUÁ STRANA			 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sk-SK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4"/>
              </a:buBlip>
            </a:pPr>
            <a:endParaRPr lang="sk-SK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7573749" y="6077896"/>
            <a:ext cx="1314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BRATISLAVA</a:t>
            </a:r>
          </a:p>
          <a:p>
            <a:pPr algn="r"/>
            <a:r>
              <a:rPr lang="sk-SK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MÁJ 2017</a:t>
            </a:r>
            <a:endParaRPr lang="sk-SK" sz="1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459033" y="4476792"/>
            <a:ext cx="4028536" cy="764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sk-SK" sz="2000" i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Dopytovo orientované projekty pre MNO</a:t>
            </a:r>
          </a:p>
        </p:txBody>
      </p:sp>
    </p:spTree>
    <p:extLst>
      <p:ext uri="{BB962C8B-B14F-4D97-AF65-F5344CB8AC3E}">
        <p14:creationId xmlns:p14="http://schemas.microsoft.com/office/powerpoint/2010/main" val="42390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10550" y="1369930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660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OBČIANSKA </a:t>
            </a:r>
            <a:r>
              <a:rPr lang="pt-BR" sz="2400" b="1" i="1" cap="smal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INFORMOVANOSŤ A PARTICIPÁCIA</a:t>
            </a:r>
            <a:endParaRPr lang="sk-SK" sz="2400" b="1" i="1" u="sng" cap="smal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98407" y="1276308"/>
            <a:ext cx="8660921" cy="3950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k-SK" sz="1400" b="1" i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Povinná </a:t>
            </a:r>
            <a:r>
              <a:rPr lang="sk-SK" sz="1400" b="1" i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hlavná oprávnená </a:t>
            </a:r>
            <a:r>
              <a:rPr lang="sk-SK" sz="1400" b="1" i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aktivita č. 1 - Zapájanie sociálnych a ekonomických partnerov a MNO do prípravy, implementácie a hodnotenia procesov vo VS</a:t>
            </a:r>
            <a:endParaRPr lang="sk-SK" sz="1200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sz="10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Povinná hlavná aktivita je zameraná na budovanie a posilňovanie inštitucionálnych kapacít MNO, tvorbu partnerstiev, zlepšenie prístupu k informáciám o VS a zvyšovanie participácie na správe vecí verejných v niektorej alebo vo viacerých z definovaných </a:t>
            </a:r>
            <a:r>
              <a:rPr lang="sk-SK" sz="10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oblastí:</a:t>
            </a:r>
          </a:p>
          <a:p>
            <a:pPr algn="just">
              <a:lnSpc>
                <a:spcPct val="115000"/>
              </a:lnSpc>
            </a:pPr>
            <a:endParaRPr lang="sk-SK" sz="1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r>
              <a:rPr lang="sk-SK" sz="10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podporu </a:t>
            </a:r>
            <a:r>
              <a:rPr lang="sk-SK" sz="10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sieťovania </a:t>
            </a:r>
            <a:r>
              <a:rPr lang="sk-SK" sz="10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organizácií</a:t>
            </a:r>
            <a:r>
              <a:rPr lang="sk-SK" sz="1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endParaRPr lang="sk-SK" sz="1000" b="1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r>
              <a:rPr lang="sk-SK" sz="10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posilnenie </a:t>
            </a:r>
            <a:r>
              <a:rPr lang="sk-SK" sz="10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spolupráce medzi MNO a </a:t>
            </a:r>
            <a:r>
              <a:rPr lang="sk-SK" sz="10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samosprávou</a:t>
            </a: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endParaRPr lang="sk-SK" sz="1000" b="1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r>
              <a:rPr lang="sk-SK" sz="10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prehĺbenie </a:t>
            </a:r>
            <a:r>
              <a:rPr lang="sk-SK" sz="10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informovanosti a porozumenia občanov v témach a verejných </a:t>
            </a:r>
            <a:r>
              <a:rPr lang="sk-SK" sz="10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politikách</a:t>
            </a: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endParaRPr lang="sk-SK" sz="1000" b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r>
              <a:rPr lang="sk-SK" sz="10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zapojenie </a:t>
            </a:r>
            <a:r>
              <a:rPr lang="sk-SK" sz="10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občanov do verejných </a:t>
            </a:r>
            <a:r>
              <a:rPr lang="sk-SK" sz="10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rozhodnutí</a:t>
            </a: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endParaRPr lang="sk-SK" sz="1000" b="1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r>
              <a:rPr lang="sk-SK" sz="10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podporu </a:t>
            </a:r>
            <a:r>
              <a:rPr lang="sk-SK" sz="10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iných foriem </a:t>
            </a:r>
            <a:r>
              <a:rPr lang="sk-SK" sz="10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participácie</a:t>
            </a: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endParaRPr lang="sk-SK" sz="1000" b="1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r>
              <a:rPr lang="sk-SK" sz="10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podporu </a:t>
            </a:r>
            <a:r>
              <a:rPr lang="sk-SK" sz="10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verejných </a:t>
            </a:r>
            <a:r>
              <a:rPr lang="sk-SK" sz="10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diskusií</a:t>
            </a: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endParaRPr lang="sk-SK" sz="1000" b="1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r>
              <a:rPr lang="sk-SK" sz="10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podporu </a:t>
            </a:r>
            <a:r>
              <a:rPr lang="sk-SK" sz="10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otvorených </a:t>
            </a:r>
            <a:r>
              <a:rPr lang="sk-SK" sz="10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dát</a:t>
            </a:r>
            <a:endParaRPr lang="sk-SK" sz="1000" b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10550" y="1369930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6609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i="1" u="sng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Posudzovanie výstupov projektu vo vzťahu k zvolenému miestu realizácie</a:t>
            </a:r>
            <a:endParaRPr lang="sk-SK" sz="1600" b="1" i="1" u="sng" cap="smal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98406" y="1266989"/>
            <a:ext cx="8660921" cy="4516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k-SK" sz="14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Špecifikované v rámci podmienok poskytnutia príspevku (v časti 2.5 príslušnej výzvy).</a:t>
            </a:r>
          </a:p>
          <a:p>
            <a:pPr algn="just">
              <a:lnSpc>
                <a:spcPct val="115000"/>
              </a:lnSpc>
            </a:pPr>
            <a:endParaRPr lang="sk-SK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Žiadateľ si na základe cieľov projektu a plánovaného územného dopadu aktivít projektu zvolí príslušnú výzvu:</a:t>
            </a:r>
          </a:p>
          <a:p>
            <a:pPr algn="just">
              <a:lnSpc>
                <a:spcPct val="115000"/>
              </a:lnSpc>
            </a:pPr>
            <a:endParaRPr lang="sk-SK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lnSpc>
                <a:spcPct val="115000"/>
              </a:lnSpc>
              <a:buAutoNum type="alphaLcParenR"/>
            </a:pP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aktivity majú dopad na </a:t>
            </a:r>
            <a:r>
              <a:rPr lang="sk-SK" sz="1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rozvinutejší región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územie Bratislavského kraja</a:t>
            </a:r>
          </a:p>
          <a:p>
            <a:pPr marL="228600" indent="-228600" algn="just">
              <a:lnSpc>
                <a:spcPct val="115000"/>
              </a:lnSpc>
              <a:buAutoNum type="alphaLcParenR"/>
            </a:pPr>
            <a:endParaRPr lang="sk-SK" sz="1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lnSpc>
                <a:spcPct val="115000"/>
              </a:lnSpc>
              <a:buAutoNum type="alphaLcParenR"/>
            </a:pPr>
            <a:r>
              <a:rPr lang="sk-SK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ktivity </a:t>
            </a:r>
            <a:r>
              <a:rPr lang="sk-SK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majú dopad na </a:t>
            </a:r>
            <a:r>
              <a:rPr lang="sk-SK" sz="1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menej rozvinutý </a:t>
            </a:r>
            <a:r>
              <a:rPr lang="sk-SK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región</a:t>
            </a:r>
            <a:r>
              <a:rPr lang="sk-SK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územie ktoréhokoľvek kraja/krajov s výnimkou Bratislavského kraja</a:t>
            </a:r>
          </a:p>
          <a:p>
            <a:pPr marL="228600" indent="-228600" algn="just">
              <a:lnSpc>
                <a:spcPct val="115000"/>
              </a:lnSpc>
              <a:buAutoNum type="alphaLcParenR"/>
            </a:pPr>
            <a:endParaRPr lang="sk-SK" sz="1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lnSpc>
                <a:spcPct val="115000"/>
              </a:lnSpc>
              <a:buAutoNum type="alphaLcParenR"/>
            </a:pPr>
            <a:r>
              <a:rPr lang="sk-SK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ktivity majú dopad na oba regióny (celá </a:t>
            </a:r>
            <a:r>
              <a:rPr lang="sk-SK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SR) = zároveň rozvinutejší región 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(územie </a:t>
            </a:r>
            <a:r>
              <a:rPr lang="sk-SK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Bratislavského kraja) a zároveň menej rozvinutý región 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(územie </a:t>
            </a:r>
            <a:r>
              <a:rPr lang="sk-SK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Trnavského kraja, Nitrianskeho kraja, Banskobystrického kraja, Trenčianskeho kraja, Žilinského kraja, Prešovského kraja a Košického kraja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– </a:t>
            </a:r>
            <a:r>
              <a:rPr lang="sk-SK" sz="1400" b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povinný dopad na všetkých 8 krajov SR !!!</a:t>
            </a:r>
          </a:p>
          <a:p>
            <a:pPr algn="just">
              <a:lnSpc>
                <a:spcPct val="115000"/>
              </a:lnSpc>
            </a:pPr>
            <a:endParaRPr lang="sk-SK" sz="1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sz="14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posudzovanie nemá </a:t>
            </a:r>
            <a:r>
              <a:rPr lang="sk-SK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vplyv umiestnenie administratívneho sídla </a:t>
            </a:r>
            <a:r>
              <a:rPr lang="sk-SK" sz="14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žiadateľa/partnera, ale miesto realizácie resp. miesto skutočného dopadu aktivít na cieľovú skupinu.</a:t>
            </a:r>
            <a:endParaRPr lang="sk-SK" sz="14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363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10550" y="1369930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660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i="1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Podmienky poskytnutia príspevku</a:t>
            </a:r>
            <a:endParaRPr lang="sk-SK" sz="2400" b="1" i="1" u="sng" cap="smal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98406" y="1369930"/>
            <a:ext cx="8660921" cy="4464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k-SK" sz="1200" b="1" i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Podrobne definované </a:t>
            </a:r>
            <a:r>
              <a:rPr lang="sk-SK" sz="1200" b="1" i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texte Výzvy </a:t>
            </a:r>
            <a:r>
              <a:rPr lang="sk-SK" sz="1200" b="1" i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predkladanie </a:t>
            </a:r>
            <a:r>
              <a:rPr lang="sk-SK" sz="1200" b="1" i="1" u="sng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200" b="1" i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ide o nasledovné skupiny podmienok:</a:t>
            </a:r>
          </a:p>
          <a:p>
            <a:pPr algn="just">
              <a:lnSpc>
                <a:spcPct val="115000"/>
              </a:lnSpc>
            </a:pPr>
            <a:endParaRPr lang="sk-SK" sz="1000" u="sng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200000"/>
              </a:lnSpc>
              <a:buFontTx/>
              <a:buChar char="-"/>
            </a:pP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právnenosť </a:t>
            </a:r>
            <a:r>
              <a:rPr lang="sk-SK" sz="12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žiadateľa</a:t>
            </a:r>
          </a:p>
          <a:p>
            <a:pPr marL="171450" indent="-171450" algn="just">
              <a:lnSpc>
                <a:spcPct val="200000"/>
              </a:lnSpc>
              <a:buFontTx/>
              <a:buChar char="-"/>
            </a:pP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právnenosť </a:t>
            </a:r>
            <a:r>
              <a:rPr lang="sk-SK" sz="12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partnera</a:t>
            </a: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(ak je relevantné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171450" indent="-171450" algn="just">
              <a:lnSpc>
                <a:spcPct val="200000"/>
              </a:lnSpc>
              <a:buFontTx/>
              <a:buChar char="-"/>
            </a:pP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právnenosť </a:t>
            </a:r>
            <a:r>
              <a:rPr lang="sk-SK" sz="12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aktivít</a:t>
            </a: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realizácie 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</a:t>
            </a:r>
          </a:p>
          <a:p>
            <a:pPr marL="171450" indent="-171450" algn="just">
              <a:lnSpc>
                <a:spcPct val="200000"/>
              </a:lnSpc>
              <a:buFontTx/>
              <a:buChar char="-"/>
            </a:pP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právnenosť </a:t>
            </a:r>
            <a:r>
              <a:rPr lang="sk-SK" sz="12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výdavkov</a:t>
            </a: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realizácie 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</a:t>
            </a:r>
          </a:p>
          <a:p>
            <a:pPr marL="179388" algn="just">
              <a:lnSpc>
                <a:spcPct val="200000"/>
              </a:lnSpc>
              <a:spcAft>
                <a:spcPts val="600"/>
              </a:spcAft>
            </a:pPr>
            <a:r>
              <a:rPr lang="sk-SK" sz="1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 pre OP EVS aplikoval systém zjednodušeného vykazovania výdavkov !!!</a:t>
            </a:r>
          </a:p>
          <a:p>
            <a:pPr marL="171450" indent="-171450" algn="just">
              <a:lnSpc>
                <a:spcPct val="200000"/>
              </a:lnSpc>
              <a:buFontTx/>
              <a:buChar char="-"/>
            </a:pPr>
            <a:r>
              <a:rPr lang="pl-PL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pl-PL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právnenosť </a:t>
            </a:r>
            <a:r>
              <a:rPr lang="pl-PL" sz="12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miesta realizácie </a:t>
            </a:r>
            <a:r>
              <a:rPr lang="pl-PL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</a:t>
            </a:r>
          </a:p>
          <a:p>
            <a:pPr marL="171450" indent="-171450" algn="just">
              <a:lnSpc>
                <a:spcPct val="200000"/>
              </a:lnSpc>
              <a:buFontTx/>
              <a:buChar char="-"/>
            </a:pP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odmienka </a:t>
            </a: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splnenia </a:t>
            </a:r>
            <a:r>
              <a:rPr lang="sk-SK" sz="12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kritérií pre výber 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projektov</a:t>
            </a:r>
          </a:p>
          <a:p>
            <a:pPr marL="171450" indent="-171450" algn="just">
              <a:lnSpc>
                <a:spcPct val="200000"/>
              </a:lnSpc>
              <a:buFontTx/>
              <a:buChar char="-"/>
            </a:pPr>
            <a:r>
              <a:rPr lang="sk-SK" sz="12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sk-SK" sz="12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pôsob financovania 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(kombinácia – systém zálohových platieb, systém refundácie)</a:t>
            </a:r>
          </a:p>
          <a:p>
            <a:pPr marL="171450" indent="-171450" algn="just">
              <a:lnSpc>
                <a:spcPct val="200000"/>
              </a:lnSpc>
              <a:buFontTx/>
              <a:buChar char="-"/>
            </a:pP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plnenie </a:t>
            </a: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podmienok ustanovených v osobitných 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predpisoch</a:t>
            </a:r>
          </a:p>
          <a:p>
            <a:pPr marL="171450" indent="-171450" algn="just">
              <a:lnSpc>
                <a:spcPct val="200000"/>
              </a:lnSpc>
              <a:buFontTx/>
              <a:buChar char="-"/>
            </a:pPr>
            <a:r>
              <a:rPr lang="sk-SK" sz="12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ď</a:t>
            </a:r>
            <a:r>
              <a:rPr lang="sk-SK" sz="12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alšie </a:t>
            </a:r>
            <a:r>
              <a:rPr lang="sk-SK" sz="12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podmienky poskytnutia </a:t>
            </a:r>
            <a:r>
              <a:rPr lang="sk-SK" sz="12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príspevku</a:t>
            </a:r>
          </a:p>
          <a:p>
            <a:pPr algn="just">
              <a:lnSpc>
                <a:spcPct val="115000"/>
              </a:lnSpc>
            </a:pPr>
            <a:r>
              <a:rPr lang="sk-SK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7440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10550" y="1544524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660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i="1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Podmienky poskytnutia príspevku</a:t>
            </a:r>
            <a:endParaRPr lang="sk-SK" sz="2400" b="1" i="1" u="sng" cap="smal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10550" y="1243249"/>
            <a:ext cx="8143168" cy="4251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k-SK" sz="1200" b="1" i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Ďalšie </a:t>
            </a:r>
            <a:r>
              <a:rPr lang="sk-SK" sz="1200" b="1" i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podmienky poskytnutia </a:t>
            </a:r>
            <a:r>
              <a:rPr lang="sk-SK" sz="1200" b="1" i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príspevku:</a:t>
            </a:r>
            <a:endParaRPr lang="sk-SK" sz="1200" b="1" i="1" u="sng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endParaRPr lang="sk-SK" sz="1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sk-SK" sz="10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sk-SK" sz="10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aximálna </a:t>
            </a:r>
            <a:r>
              <a:rPr lang="sk-SK" sz="10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minimálna </a:t>
            </a:r>
            <a:r>
              <a:rPr lang="sk-SK" sz="10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výška </a:t>
            </a:r>
            <a:r>
              <a:rPr lang="sk-SK" sz="10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príspevku</a:t>
            </a:r>
          </a:p>
          <a:p>
            <a:pPr algn="just"/>
            <a:endParaRPr lang="sk-SK" sz="1000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Tx/>
              <a:buChar char="-"/>
            </a:pPr>
            <a:endParaRPr lang="sk-SK" sz="1000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sk-SK" sz="10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sk-SK" sz="10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právnenosť </a:t>
            </a:r>
            <a:r>
              <a:rPr lang="sk-SK" sz="10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cieľovej skupiny </a:t>
            </a:r>
            <a:r>
              <a:rPr lang="sk-SK" sz="10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zmysle operačného programu Efektívna verejná </a:t>
            </a:r>
            <a:r>
              <a:rPr lang="sk-SK" sz="10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správa</a:t>
            </a:r>
          </a:p>
          <a:p>
            <a:pPr algn="just"/>
            <a:endParaRPr lang="sk-SK" sz="1000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Tx/>
              <a:buChar char="-"/>
            </a:pPr>
            <a:endParaRPr lang="sk-SK" sz="1000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sk-SK" sz="10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sk-SK" sz="10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odmienka </a:t>
            </a:r>
            <a:r>
              <a:rPr lang="sk-SK" sz="10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poskytnutia príspevku z hľadiska definovania </a:t>
            </a:r>
            <a:r>
              <a:rPr lang="sk-SK" sz="10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merateľných ukazovateľov </a:t>
            </a:r>
            <a:r>
              <a:rPr lang="sk-SK" sz="10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</a:t>
            </a:r>
          </a:p>
          <a:p>
            <a:pPr marL="171450" indent="-171450" algn="just">
              <a:buFontTx/>
              <a:buChar char="-"/>
            </a:pPr>
            <a:endParaRPr lang="sk-SK" sz="1000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sk-SK" sz="10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sk-SK" sz="10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odmienka </a:t>
            </a:r>
            <a:r>
              <a:rPr lang="sk-SK" sz="10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poskytnutia príspevku z hľadiska súladu s </a:t>
            </a:r>
            <a:r>
              <a:rPr lang="sk-SK" sz="10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horizontálnymi </a:t>
            </a:r>
            <a:r>
              <a:rPr lang="sk-SK" sz="10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princípmi</a:t>
            </a:r>
            <a:r>
              <a:rPr lang="sk-SK" sz="10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sk-SK" sz="1000" b="1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9388" algn="just">
              <a:lnSpc>
                <a:spcPct val="150000"/>
              </a:lnSpc>
              <a:spcAft>
                <a:spcPts val="600"/>
              </a:spcAft>
            </a:pPr>
            <a:r>
              <a:rPr lang="sk-SK" sz="10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HP Udržateľný </a:t>
            </a:r>
            <a:r>
              <a:rPr lang="sk-SK" sz="10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rozvoj</a:t>
            </a:r>
            <a:r>
              <a:rPr lang="sk-SK" sz="10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10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sk-SK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dôraz na </a:t>
            </a:r>
            <a:r>
              <a:rPr lang="sk-SK" sz="1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sk-SK" sz="1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posilnenie </a:t>
            </a:r>
            <a:r>
              <a:rPr lang="sk-SK" sz="1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inštitucionálnych kapacít a efektivity verejnej </a:t>
            </a:r>
            <a:r>
              <a:rPr lang="sk-SK" sz="1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správy</a:t>
            </a:r>
            <a:r>
              <a:rPr lang="sk-SK" sz="1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endParaRPr lang="sk-SK" sz="1000" b="1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9388" algn="just">
              <a:lnSpc>
                <a:spcPct val="150000"/>
              </a:lnSpc>
            </a:pPr>
            <a:r>
              <a:rPr lang="sk-SK" sz="10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HP Podpora </a:t>
            </a:r>
            <a:r>
              <a:rPr lang="sk-SK" sz="10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rovnosti mužov a žien a </a:t>
            </a:r>
            <a:r>
              <a:rPr lang="sk-SK" sz="10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nediskriminácia</a:t>
            </a:r>
          </a:p>
          <a:p>
            <a:pPr algn="just"/>
            <a:endParaRPr lang="sk-SK" sz="1000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1000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sk-SK" sz="10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časová </a:t>
            </a:r>
            <a:r>
              <a:rPr lang="sk-SK" sz="10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oprávnenosť </a:t>
            </a:r>
            <a:r>
              <a:rPr lang="sk-SK" sz="10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realizácie </a:t>
            </a:r>
            <a:r>
              <a:rPr lang="sk-SK" sz="10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</a:t>
            </a:r>
          </a:p>
          <a:p>
            <a:pPr marL="171450" indent="-171450" algn="just">
              <a:buFontTx/>
              <a:buChar char="-"/>
            </a:pPr>
            <a:endParaRPr lang="sk-SK" sz="1000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Tx/>
              <a:buChar char="-"/>
            </a:pPr>
            <a:endParaRPr lang="sk-SK" sz="1000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sk-SK" sz="10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sk-SK" sz="10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sobitná </a:t>
            </a:r>
            <a:r>
              <a:rPr lang="sk-SK" sz="10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podmienka poskytnutia </a:t>
            </a:r>
            <a:r>
              <a:rPr lang="sk-SK" sz="10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príspevku</a:t>
            </a:r>
          </a:p>
          <a:p>
            <a:pPr algn="just"/>
            <a:endParaRPr lang="sk-SK" sz="1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1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sk-SK" sz="10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Viď formulár výzvy na predkladanie </a:t>
            </a:r>
            <a:r>
              <a:rPr lang="sk-SK" sz="1000" b="1" i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0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40127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10550" y="1626327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660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i="1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Partner/partneri prijímateľa</a:t>
            </a:r>
          </a:p>
          <a:p>
            <a:endParaRPr lang="sk-SK" sz="2400" b="1" i="1" u="sng" cap="smal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10550" y="1242599"/>
            <a:ext cx="8462514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k-SK" sz="1400" b="1" i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</a:t>
            </a:r>
          </a:p>
          <a:p>
            <a:pPr algn="just">
              <a:lnSpc>
                <a:spcPct val="115000"/>
              </a:lnSpc>
            </a:pPr>
            <a:endParaRPr lang="sk-SK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 = osoba</a:t>
            </a:r>
            <a:r>
              <a:rPr lang="sk-SK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ktorá sa spolupodieľa na príprave projektu so žiadateľom a na realizácii projektu s </a:t>
            </a:r>
            <a:r>
              <a:rPr lang="sk-SK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prijímateľom na základe </a:t>
            </a:r>
            <a:r>
              <a:rPr lang="sk-SK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písomnej zmluvy uzavretej medzi prijímateľom a partnerom alebo ktorá sa spolupodieľa na realizácii projektu s prijímateľom podľa zmluvy alebo podľa písomnej zmluvy uzavretej medzi prijímateľom a </a:t>
            </a:r>
            <a:r>
              <a:rPr lang="sk-SK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partnerom </a:t>
            </a:r>
            <a:r>
              <a:rPr lang="sk-SK" sz="10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sk-SK" sz="10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 2 ods. c) z. č. 292/2014 </a:t>
            </a:r>
            <a:r>
              <a:rPr lang="sk-SK" sz="10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Z. z</a:t>
            </a:r>
            <a:r>
              <a:rPr lang="sk-SK" sz="10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./</a:t>
            </a:r>
            <a:r>
              <a:rPr lang="sk-SK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sk-SK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sz="10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 má na realizáciu aktivít vyčlenenú konkrétnu časť rozpočtu pri dodržaní nasledovných limitov:</a:t>
            </a:r>
          </a:p>
          <a:p>
            <a:pPr algn="just">
              <a:lnSpc>
                <a:spcPct val="150000"/>
              </a:lnSpc>
            </a:pPr>
            <a:endParaRPr lang="sk-SK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sk-SK" sz="10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sk-SK" sz="1000" b="1" i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inimálne 15 %</a:t>
            </a:r>
            <a:r>
              <a:rPr lang="sk-SK" sz="1000" i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rozpočtu projektu (za jednotlivého partnera)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sk-SK" sz="10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sk-SK" sz="1000" b="1" i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aximálne 45 % </a:t>
            </a:r>
            <a:r>
              <a:rPr lang="sk-SK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rozpočtu </a:t>
            </a:r>
            <a:r>
              <a:rPr lang="sk-SK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 (za jednotlivého partnera)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sk-SK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sk-SK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umulatívny podiel všetkých partnerov na rozpočte projektu - </a:t>
            </a:r>
            <a:r>
              <a:rPr lang="sk-SK" sz="1000" b="1" i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 60 %</a:t>
            </a: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endParaRPr lang="sk-SK" sz="1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sz="1400" b="1" i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Oprávnení partneri</a:t>
            </a:r>
          </a:p>
          <a:p>
            <a:pPr algn="just"/>
            <a:endParaRPr lang="sk-SK" sz="1000" b="1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sk-SK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nezisková organizácia poskytujúca všeobecne prospešné služby </a:t>
            </a:r>
            <a:r>
              <a:rPr lang="sk-SK" sz="10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(zákon č. 213/1997 Z. z. o neziskových organizáciách poskytujúcich všeobecne prospešné služby v znení neskorších predpisov</a:t>
            </a:r>
            <a:r>
              <a:rPr lang="sk-SK" sz="1000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sk-SK" sz="1000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sk-SK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občianske združenie</a:t>
            </a:r>
            <a:r>
              <a:rPr lang="sk-SK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10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(zákon č. 83/1990 Z. z. o združovaní občanov v znení neskorších predpisov</a:t>
            </a:r>
            <a:r>
              <a:rPr lang="sk-SK" sz="1000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sk-SK" sz="1000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sk-SK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nadácia</a:t>
            </a:r>
            <a:r>
              <a:rPr lang="sk-SK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10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(zákon č. 34/2002 Z. z. o nadáciách a o zmene Občianskeho zákonníka v znení neskorších predpisov)</a:t>
            </a:r>
          </a:p>
          <a:p>
            <a:pPr algn="just">
              <a:lnSpc>
                <a:spcPct val="115000"/>
              </a:lnSpc>
            </a:pPr>
            <a:endParaRPr lang="sk-SK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9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10550" y="1626327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660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i="1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 a realizácia aktivít projektu</a:t>
            </a:r>
          </a:p>
          <a:p>
            <a:endParaRPr lang="sk-SK" sz="2400" b="1" i="1" u="sng" cap="smal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454423" y="1212671"/>
            <a:ext cx="846251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sk-SK" sz="1400" b="1" i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000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655607" y="1600843"/>
            <a:ext cx="75567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400" b="1" i="1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Povinnú oprávnenú aktivitu </a:t>
            </a:r>
            <a:r>
              <a:rPr lang="sk-SK" sz="14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definovanom </a:t>
            </a:r>
            <a:r>
              <a:rPr lang="sk-SK" sz="1400" b="1" i="1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celom záväznom rozsahu </a:t>
            </a:r>
            <a:r>
              <a:rPr lang="sk-SK" sz="14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nadväznosti na podmienky ohľadom aplikovania pravidiel v rámci štátnej pomoci musí ako minimálnu podmienku na projekte realizovať</a:t>
            </a:r>
            <a:r>
              <a:rPr lang="sk-SK" sz="1400" i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endParaRPr lang="sk-SK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k-SK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k-S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sk-SK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žiadateľ </a:t>
            </a:r>
            <a:r>
              <a:rPr lang="sk-SK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samostatne (pokiaľ projekt realizuje v celom rozsahu iba žiadateľ naplní žiadateľ podmienku vždy) a/ </a:t>
            </a:r>
            <a:r>
              <a:rPr lang="sk-SK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alebo</a:t>
            </a:r>
          </a:p>
          <a:p>
            <a:endParaRPr lang="sk-SK" sz="14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k-SK" sz="14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sk-SK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jeden </a:t>
            </a:r>
            <a:r>
              <a:rPr lang="sk-SK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 samostatne v prípade zapojenia partnera/-</a:t>
            </a:r>
            <a:r>
              <a:rPr lang="sk-SK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</a:t>
            </a:r>
            <a:r>
              <a:rPr lang="sk-SK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sk-SK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</a:t>
            </a:r>
          </a:p>
          <a:p>
            <a:endParaRPr lang="sk-SK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k-SK" sz="14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1400" b="1" i="1" u="sng" cap="sm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Celý </a:t>
            </a:r>
            <a:r>
              <a:rPr lang="sk-SK" sz="1400" b="1" i="1" u="sng" cap="small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záväzný rozsah </a:t>
            </a:r>
            <a:r>
              <a:rPr lang="sk-SK" sz="1400" b="1" i="1" u="sng" cap="sm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aktivity = podmienka </a:t>
            </a:r>
            <a:r>
              <a:rPr lang="sk-SK" sz="1400" b="1" i="1" u="sng" cap="small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ohľadom aplikovania pravidiel v rámci štátnej pomoci </a:t>
            </a:r>
            <a:endParaRPr lang="sk-SK" sz="1400" b="1" i="1" cap="smal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k-SK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9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10550" y="1626328"/>
            <a:ext cx="8750261" cy="3213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660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i="1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Spolupracujúci subjekt/subjekty</a:t>
            </a:r>
          </a:p>
          <a:p>
            <a:endParaRPr lang="sk-SK" sz="2400" b="1" i="1" u="sng" cap="smal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10550" y="1466886"/>
            <a:ext cx="8462514" cy="4045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k-SK" sz="14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Spolupracujúci subjekt = </a:t>
            </a:r>
            <a:r>
              <a:rPr lang="sk-SK" sz="1400" b="1" i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neformálny partner prijímateľa</a:t>
            </a:r>
          </a:p>
          <a:p>
            <a:pPr algn="just">
              <a:lnSpc>
                <a:spcPct val="115000"/>
              </a:lnSpc>
            </a:pPr>
            <a:endParaRPr lang="sk-SK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200000"/>
              </a:lnSpc>
              <a:buFontTx/>
              <a:buChar char="-"/>
            </a:pP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 nároku na NFP (nepodieľa sa na rozpočte projektu)</a:t>
            </a:r>
          </a:p>
          <a:p>
            <a:pPr marL="171450" indent="-171450" algn="just">
              <a:lnSpc>
                <a:spcPct val="200000"/>
              </a:lnSpc>
              <a:buFontTx/>
              <a:buChar char="-"/>
            </a:pP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polupracuje na základe memoranda o spolupráci</a:t>
            </a:r>
          </a:p>
          <a:p>
            <a:pPr algn="just">
              <a:lnSpc>
                <a:spcPct val="115000"/>
              </a:lnSpc>
            </a:pPr>
            <a:endParaRPr lang="sk-SK" sz="1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sz="1200" b="1" i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Účel zapojenia spolupracujúceho subjektu/subjektov:</a:t>
            </a:r>
          </a:p>
          <a:p>
            <a:pPr algn="just">
              <a:lnSpc>
                <a:spcPct val="115000"/>
              </a:lnSpc>
            </a:pPr>
            <a:endParaRPr lang="sk-SK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r>
              <a:rPr lang="sk-SK" sz="10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vzájomná </a:t>
            </a:r>
            <a:r>
              <a:rPr lang="sk-SK" sz="10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výmena informácií medzi </a:t>
            </a:r>
            <a:r>
              <a:rPr lang="sk-SK" sz="10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prijímateľom/partnerom </a:t>
            </a:r>
            <a:r>
              <a:rPr lang="sk-SK" sz="10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subjektmi mimovládneho a neziskového sektora, podnikateľskými subjektmi, inštitúciami verejnej správy a neformálnymi iniciatívami občianskej spoločnosti (občania</a:t>
            </a:r>
            <a:r>
              <a:rPr lang="sk-SK" sz="10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just">
              <a:lnSpc>
                <a:spcPct val="115000"/>
              </a:lnSpc>
            </a:pPr>
            <a:endParaRPr lang="sk-SK" sz="1000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sk-SK" sz="10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preukázanie realizovateľnosti </a:t>
            </a:r>
            <a:r>
              <a:rPr lang="sk-SK" sz="10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opatrení navrhovaných v rámci aktivít </a:t>
            </a:r>
            <a:r>
              <a:rPr lang="sk-SK" sz="10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projektu:</a:t>
            </a:r>
          </a:p>
          <a:p>
            <a:pPr lvl="1" algn="just">
              <a:lnSpc>
                <a:spcPct val="150000"/>
              </a:lnSpc>
            </a:pPr>
            <a:r>
              <a:rPr lang="sk-SK" sz="1000" b="1" i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dôležité pri posudzovaní hodnotiacich kritérií v rámci odborného hodnotenia </a:t>
            </a:r>
            <a:r>
              <a:rPr lang="sk-SK" sz="1000" b="1" i="1" u="sng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0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!!!</a:t>
            </a:r>
          </a:p>
          <a:p>
            <a:pPr lvl="1" algn="just">
              <a:lnSpc>
                <a:spcPct val="150000"/>
              </a:lnSpc>
            </a:pPr>
            <a:r>
              <a:rPr lang="sk-SK" sz="9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(vhodnosť </a:t>
            </a:r>
            <a:r>
              <a:rPr lang="sk-SK" sz="9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navrhovaných aktivít vzhľadom na dosiahnutie cieľov a výsledkov projektu, miera príspevku projektu k </a:t>
            </a:r>
            <a:r>
              <a:rPr lang="sk-SK" sz="9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zvyšovaniu </a:t>
            </a:r>
            <a:r>
              <a:rPr lang="sk-SK" sz="9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efektívnosti VS prostredníctvom racionalizácie štruktúr a systémov riadenia VS, integrácie a optimalizácie procesov a iných foriem zvyšovania </a:t>
            </a:r>
            <a:r>
              <a:rPr lang="sk-SK" sz="9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efektívnosti)</a:t>
            </a:r>
          </a:p>
          <a:p>
            <a:pPr algn="just">
              <a:lnSpc>
                <a:spcPct val="115000"/>
              </a:lnSpc>
            </a:pPr>
            <a:endParaRPr lang="sk-SK" sz="1000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sz="10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sk-SK" sz="1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93739" y="1678996"/>
            <a:ext cx="8293061" cy="3287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AutoNum type="arabicPeriod"/>
            </a:pPr>
            <a:r>
              <a:rPr lang="sk-SK" sz="200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Administratívne overovanie </a:t>
            </a:r>
          </a:p>
          <a:p>
            <a:pPr marL="457200" indent="-457200" algn="l">
              <a:buFont typeface="Arial"/>
              <a:buAutoNum type="arabicPeriod"/>
            </a:pPr>
            <a:r>
              <a:rPr lang="sk-SK" sz="200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Odborné </a:t>
            </a:r>
            <a:r>
              <a:rPr lang="sk-SK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hodnotenie </a:t>
            </a:r>
            <a:endParaRPr lang="sk-SK" sz="2000" i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l">
              <a:buFont typeface="Arial"/>
              <a:buAutoNum type="arabicPeriod"/>
            </a:pPr>
            <a:r>
              <a:rPr lang="sk-SK" sz="200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 </a:t>
            </a:r>
            <a:r>
              <a:rPr lang="sk-SK" sz="20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vydania rozhodnutia o schválení/neschválení </a:t>
            </a:r>
            <a:r>
              <a:rPr lang="sk-SK" sz="2000" i="1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ŽoNFP</a:t>
            </a:r>
            <a:endParaRPr lang="sk-SK" sz="2000" i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i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sk-SK" sz="200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Proces prípravy zmluvy o NFP </a:t>
            </a:r>
            <a:endParaRPr lang="sk-SK" sz="2000" i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i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sk-SK" sz="2000" b="1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Indikatívny odhad začiatku implementácie projektov – január 2018</a:t>
            </a:r>
            <a:endParaRPr lang="sk-SK" sz="2000" b="1" i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74072" y="276045"/>
            <a:ext cx="8833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i="1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Čo nasleduje po predložení Žiadosti o nenávratný finančný príspevok ? </a:t>
            </a:r>
            <a:endParaRPr lang="sk-SK" sz="1600" b="1" i="1" cap="smal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1" descr="FB LIKE pozadie PWPT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62" y="425259"/>
            <a:ext cx="8392838" cy="593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00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74072" y="284671"/>
            <a:ext cx="8833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i="1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Ďakujeme za pozornosť</a:t>
            </a:r>
            <a:endParaRPr lang="sk-SK" sz="3200" b="1" i="1" cap="smal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409750" y="2132608"/>
            <a:ext cx="4143450" cy="252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k-SK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Kontakt:</a:t>
            </a:r>
          </a:p>
          <a:p>
            <a:pPr>
              <a:spcAft>
                <a:spcPts val="0"/>
              </a:spcAft>
            </a:pPr>
            <a:endParaRPr lang="sk-SK" sz="1000" dirty="0" smtClean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k-SK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Sekcia </a:t>
            </a:r>
            <a:r>
              <a:rPr lang="sk-SK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európskych programov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k-SK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Ministerstvo vnútra Slovenskej republiky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k-SK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Panenská 21, 812 82  Bratislava</a:t>
            </a:r>
          </a:p>
          <a:p>
            <a:pPr>
              <a:spcAft>
                <a:spcPts val="0"/>
              </a:spcAft>
            </a:pPr>
            <a:endParaRPr lang="sk-S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k-SK" sz="1050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sk-SK" sz="1050" i="1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mail</a:t>
            </a:r>
            <a:r>
              <a:rPr lang="sk-SK" sz="1050" i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     </a:t>
            </a:r>
            <a:r>
              <a:rPr lang="sk-SK" sz="1050" i="1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sk-SK" sz="1050" b="1" i="1" u="sng" dirty="0" smtClean="0">
                <a:solidFill>
                  <a:srgbClr val="056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metodika.opevs@minv.sk</a:t>
            </a:r>
            <a:endParaRPr lang="sk-SK" sz="1050" b="1" i="1" u="sng" dirty="0">
              <a:solidFill>
                <a:srgbClr val="0563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k-SK" sz="1050" b="1" i="1" dirty="0">
                <a:solidFill>
                  <a:srgbClr val="056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sk-SK" sz="1050" b="1" i="1" dirty="0" smtClean="0">
                <a:solidFill>
                  <a:srgbClr val="056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sk-SK" sz="1050" b="1" i="1" dirty="0" smtClean="0">
                <a:solidFill>
                  <a:srgbClr val="056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opevs@minv.sk</a:t>
            </a:r>
            <a:endParaRPr lang="sk-SK" sz="16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k-SK" sz="1050" i="1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url</a:t>
            </a:r>
            <a:r>
              <a:rPr lang="sk-SK" sz="1050" i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       </a:t>
            </a:r>
            <a:r>
              <a:rPr lang="sk-SK" sz="1050" i="1" dirty="0" smtClean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sk-SK" sz="1050" b="1" i="1" u="sng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www.opevs.eu</a:t>
            </a:r>
            <a:endParaRPr lang="sk-SK" sz="1600" b="1" i="1" dirty="0">
              <a:solidFill>
                <a:schemeClr val="accent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93739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6609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7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Dopytovo orientované projekty OP EVS - </a:t>
            </a:r>
            <a:r>
              <a:rPr lang="sk-SK" sz="2000" b="1" i="1" u="sng" cap="sm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sk-SK" sz="2000" b="1" i="1" u="sng" cap="smal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émy výziev pre MNO</a:t>
            </a:r>
            <a:endParaRPr lang="sk-SK" sz="2000" b="1" i="1" u="sng" cap="smal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98407" y="1455265"/>
            <a:ext cx="8660921" cy="384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Prioritná os 1 OP EVS, špecifický cieľ 1.1 - Skvalitnené systémy a optimalizované procesy VS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Tvorba lepšej verejnej </a:t>
            </a:r>
            <a:r>
              <a:rPr lang="sk-SK" b="1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politiky</a:t>
            </a:r>
            <a:endParaRPr lang="sk-SK" i="1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6695" algn="just">
              <a:lnSpc>
                <a:spcPct val="107000"/>
              </a:lnSpc>
              <a:spcAft>
                <a:spcPts val="0"/>
              </a:spcAft>
            </a:pPr>
            <a:endParaRPr lang="sk-SK" sz="14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b="1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Občianska </a:t>
            </a:r>
            <a:r>
              <a:rPr lang="sk-SK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informovanosť a participácia</a:t>
            </a:r>
            <a:endParaRPr lang="sk-SK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sk-S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sk-S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Alokácia spolu:</a:t>
            </a:r>
            <a:r>
              <a:rPr lang="sk-S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15 000 000 EUR 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(celkové oprávnené výdavky)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Maximálna výška celkových oprávnených výdavkov projektu: </a:t>
            </a:r>
            <a:r>
              <a:rPr lang="sk-S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400 000,- EUR</a:t>
            </a:r>
            <a:endParaRPr lang="sk-S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Minimálna výška celkových oprávnených výdavkov projektu:</a:t>
            </a:r>
            <a:r>
              <a:rPr lang="sk-S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100 000,- EUR</a:t>
            </a:r>
            <a:endParaRPr lang="sk-S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Spolufinancovanie: </a:t>
            </a:r>
            <a:r>
              <a:rPr lang="sk-S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5 % 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 celkových oprávnených výdavkov projektu)</a:t>
            </a:r>
            <a:endParaRPr lang="sk-SK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93739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6609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7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Dopytovo orientované projekty OP EVS - </a:t>
            </a:r>
            <a:r>
              <a:rPr lang="sk-SK" sz="2000" b="1" i="1" u="sng" cap="smal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výzvy pre MNO</a:t>
            </a:r>
            <a:endParaRPr lang="sk-SK" sz="2000" b="1" i="1" u="sng" cap="smal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98407" y="1653673"/>
            <a:ext cx="8660921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Vyhlásenie výziev: 12.05.2017</a:t>
            </a:r>
            <a:endParaRPr lang="sk-SK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(súčasne obidve témy/regióny = 6 výziev)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sk-S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sk-SK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sk-SK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ermíny </a:t>
            </a:r>
            <a:r>
              <a:rPr lang="sk-SK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uzavretia hodnotiacich </a:t>
            </a:r>
            <a:r>
              <a:rPr lang="sk-SK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kôl: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sk-S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Uzavretie 1 hodnotiaceho kola: 21. 08. </a:t>
            </a:r>
            <a:r>
              <a:rPr lang="sk-SK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sk-SK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Uzavretie 2 hodnotiaceho kola: 19. 02. </a:t>
            </a:r>
            <a:r>
              <a:rPr lang="sk-SK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sk-SK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Uzavretie 3 hodnotiaceho kola: 20. 08. 2018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sk-S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93739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5779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Rozdelenie alokácie</a:t>
            </a:r>
            <a:endParaRPr lang="sk-SK" sz="2400" b="1" i="1" u="sng" cap="smal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300578"/>
              </p:ext>
            </p:extLst>
          </p:nvPr>
        </p:nvGraphicFramePr>
        <p:xfrm>
          <a:off x="310550" y="1341527"/>
          <a:ext cx="8180917" cy="4205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2297"/>
                <a:gridCol w="1642155"/>
                <a:gridCol w="1642155"/>
                <a:gridCol w="1642155"/>
                <a:gridCol w="1642155"/>
              </a:tblGrid>
              <a:tr h="359607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sk-SK" sz="1200" b="1" i="1" u="none" strike="noStrike" dirty="0">
                          <a:effectLst/>
                        </a:rPr>
                        <a:t>TVORBA LEPŠEJ VEREJNEJ POLITIKY (alokácia v EUR)</a:t>
                      </a:r>
                      <a:endParaRPr lang="sk-SK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5960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1" i="1" u="none" strike="noStrike" dirty="0">
                          <a:effectLst/>
                        </a:rPr>
                        <a:t>región</a:t>
                      </a:r>
                      <a:endParaRPr lang="sk-SK" sz="1000" b="1" i="1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 dirty="0">
                          <a:effectLst/>
                        </a:rPr>
                        <a:t>COV</a:t>
                      </a:r>
                      <a:endParaRPr lang="sk-SK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 dirty="0">
                          <a:effectLst/>
                        </a:rPr>
                        <a:t>EU</a:t>
                      </a:r>
                      <a:endParaRPr lang="sk-SK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 dirty="0">
                          <a:effectLst/>
                        </a:rPr>
                        <a:t>ŠR</a:t>
                      </a:r>
                      <a:endParaRPr lang="sk-SK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 dirty="0">
                          <a:effectLst/>
                        </a:rPr>
                        <a:t>VZ</a:t>
                      </a:r>
                      <a:endParaRPr lang="sk-SK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60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i="1" u="none" strike="noStrike" dirty="0">
                          <a:effectLst/>
                        </a:rPr>
                        <a:t>celá SR</a:t>
                      </a:r>
                      <a:endParaRPr lang="sk-SK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 dirty="0">
                          <a:effectLst/>
                        </a:rPr>
                        <a:t>2 200 000,00</a:t>
                      </a:r>
                      <a:endParaRPr lang="sk-SK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 dirty="0">
                          <a:effectLst/>
                        </a:rPr>
                        <a:t>1 728 767,10</a:t>
                      </a:r>
                      <a:endParaRPr lang="sk-SK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 dirty="0">
                          <a:effectLst/>
                        </a:rPr>
                        <a:t>361 232,89</a:t>
                      </a:r>
                      <a:endParaRPr lang="sk-SK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>
                          <a:effectLst/>
                        </a:rPr>
                        <a:t>110 000,01</a:t>
                      </a:r>
                      <a:endParaRPr lang="sk-SK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60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i="1" u="none" strike="noStrike" dirty="0">
                          <a:effectLst/>
                        </a:rPr>
                        <a:t>MRR</a:t>
                      </a:r>
                      <a:endParaRPr lang="sk-SK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 dirty="0">
                          <a:effectLst/>
                        </a:rPr>
                        <a:t>5 000 000,00</a:t>
                      </a:r>
                      <a:endParaRPr lang="sk-SK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 dirty="0">
                          <a:effectLst/>
                        </a:rPr>
                        <a:t>4 250 000,00</a:t>
                      </a:r>
                      <a:endParaRPr lang="sk-SK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 dirty="0">
                          <a:effectLst/>
                        </a:rPr>
                        <a:t>500 000,00</a:t>
                      </a:r>
                      <a:endParaRPr lang="sk-SK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 dirty="0">
                          <a:effectLst/>
                        </a:rPr>
                        <a:t>250 000,00</a:t>
                      </a:r>
                      <a:endParaRPr lang="sk-SK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60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i="1" u="none" strike="noStrike" dirty="0">
                          <a:effectLst/>
                        </a:rPr>
                        <a:t>RR</a:t>
                      </a:r>
                      <a:endParaRPr lang="sk-SK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>
                          <a:effectLst/>
                        </a:rPr>
                        <a:t>800 000,00</a:t>
                      </a:r>
                      <a:endParaRPr lang="sk-SK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 dirty="0">
                          <a:effectLst/>
                        </a:rPr>
                        <a:t>400 000,00</a:t>
                      </a:r>
                      <a:endParaRPr lang="sk-SK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 dirty="0">
                          <a:effectLst/>
                        </a:rPr>
                        <a:t>360 000,00</a:t>
                      </a:r>
                      <a:endParaRPr lang="sk-SK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 dirty="0">
                          <a:effectLst/>
                        </a:rPr>
                        <a:t>40 000,00</a:t>
                      </a:r>
                      <a:endParaRPr lang="sk-SK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9578">
                <a:tc gridSpan="5">
                  <a:txBody>
                    <a:bodyPr/>
                    <a:lstStyle/>
                    <a:p>
                      <a:pPr algn="l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607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BR" sz="1200" b="1" i="1" u="none" strike="noStrike" dirty="0">
                          <a:effectLst/>
                        </a:rPr>
                        <a:t>OBČIANSKA INFORMOVANOSŤ A PARTICIPÁCIA (alokácia v EUR)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5960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1" i="1" u="none" strike="noStrike" dirty="0">
                          <a:effectLst/>
                        </a:rPr>
                        <a:t>región</a:t>
                      </a:r>
                      <a:endParaRPr lang="sk-SK" sz="1000" b="1" i="1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 dirty="0">
                          <a:effectLst/>
                        </a:rPr>
                        <a:t>COV</a:t>
                      </a:r>
                      <a:endParaRPr lang="sk-SK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 dirty="0">
                          <a:effectLst/>
                        </a:rPr>
                        <a:t>EU</a:t>
                      </a:r>
                      <a:endParaRPr lang="sk-SK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 dirty="0">
                          <a:effectLst/>
                        </a:rPr>
                        <a:t>ŠR</a:t>
                      </a:r>
                      <a:endParaRPr lang="sk-SK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 dirty="0">
                          <a:effectLst/>
                        </a:rPr>
                        <a:t>VZ</a:t>
                      </a:r>
                      <a:endParaRPr lang="sk-SK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60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i="1" u="none" strike="noStrike" dirty="0">
                          <a:effectLst/>
                        </a:rPr>
                        <a:t>celá SR</a:t>
                      </a:r>
                      <a:endParaRPr lang="sk-SK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 dirty="0">
                          <a:effectLst/>
                        </a:rPr>
                        <a:t>2 200 000,00</a:t>
                      </a:r>
                      <a:endParaRPr lang="sk-SK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 dirty="0">
                          <a:effectLst/>
                        </a:rPr>
                        <a:t>1 728 767,10</a:t>
                      </a:r>
                      <a:endParaRPr lang="sk-SK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 dirty="0">
                          <a:effectLst/>
                        </a:rPr>
                        <a:t>361 232,89</a:t>
                      </a:r>
                      <a:endParaRPr lang="sk-SK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>
                          <a:effectLst/>
                        </a:rPr>
                        <a:t>110 000,01</a:t>
                      </a:r>
                      <a:endParaRPr lang="sk-SK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60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i="1" u="none" strike="noStrike" dirty="0">
                          <a:effectLst/>
                        </a:rPr>
                        <a:t>MRR</a:t>
                      </a:r>
                      <a:endParaRPr lang="sk-SK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>
                          <a:effectLst/>
                        </a:rPr>
                        <a:t>4 000 000,00</a:t>
                      </a:r>
                      <a:endParaRPr lang="sk-SK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>
                          <a:effectLst/>
                        </a:rPr>
                        <a:t>3 400 000,00</a:t>
                      </a:r>
                      <a:endParaRPr lang="sk-SK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 dirty="0">
                          <a:effectLst/>
                        </a:rPr>
                        <a:t>400 000,00</a:t>
                      </a:r>
                      <a:endParaRPr lang="sk-SK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 dirty="0">
                          <a:effectLst/>
                        </a:rPr>
                        <a:t>200 000,00</a:t>
                      </a:r>
                      <a:endParaRPr lang="sk-SK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60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i="1" u="none" strike="noStrike" dirty="0">
                          <a:effectLst/>
                        </a:rPr>
                        <a:t>RR</a:t>
                      </a:r>
                      <a:endParaRPr lang="sk-SK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>
                          <a:effectLst/>
                        </a:rPr>
                        <a:t>800 000,00</a:t>
                      </a:r>
                      <a:endParaRPr lang="sk-SK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>
                          <a:effectLst/>
                        </a:rPr>
                        <a:t>400 000,00</a:t>
                      </a:r>
                      <a:endParaRPr lang="sk-SK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>
                          <a:effectLst/>
                        </a:rPr>
                        <a:t>360 000,00</a:t>
                      </a:r>
                      <a:endParaRPr lang="sk-SK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i="1" u="none" strike="noStrike" dirty="0">
                          <a:effectLst/>
                        </a:rPr>
                        <a:t>40 000,00</a:t>
                      </a:r>
                      <a:endParaRPr lang="sk-SK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607">
                <a:tc>
                  <a:txBody>
                    <a:bodyPr/>
                    <a:lstStyle/>
                    <a:p>
                      <a:pPr algn="r" fontAlgn="ctr"/>
                      <a:r>
                        <a:rPr lang="sk-SK" sz="900" b="1" i="1" u="none" strike="noStrike" dirty="0">
                          <a:effectLst/>
                        </a:rPr>
                        <a:t>alokácia spolu</a:t>
                      </a:r>
                      <a:endParaRPr lang="sk-SK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 dirty="0">
                          <a:effectLst/>
                        </a:rPr>
                        <a:t>15 000 000,00</a:t>
                      </a:r>
                      <a:endParaRPr lang="sk-SK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k-SK" sz="1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6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93739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7927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Výška COV projektu  (rozdelenie na zdroje)</a:t>
            </a:r>
            <a:endParaRPr lang="sk-SK" sz="2400" b="1" i="1" u="sng" cap="smal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443806"/>
              </p:ext>
            </p:extLst>
          </p:nvPr>
        </p:nvGraphicFramePr>
        <p:xfrm>
          <a:off x="478885" y="1236161"/>
          <a:ext cx="8061265" cy="4352923"/>
        </p:xfrm>
        <a:graphic>
          <a:graphicData uri="http://schemas.openxmlformats.org/drawingml/2006/table">
            <a:tbl>
              <a:tblPr/>
              <a:tblGrid>
                <a:gridCol w="1612253"/>
                <a:gridCol w="1612253"/>
                <a:gridCol w="1612253"/>
                <a:gridCol w="1612253"/>
                <a:gridCol w="1612253"/>
              </a:tblGrid>
              <a:tr h="33778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sk-SK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Celkové oprávnené výdavky projektu v EUR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74566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1" i="1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región: </a:t>
                      </a:r>
                      <a:r>
                        <a:rPr lang="sk-SK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celá SR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ŠR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4566"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Maximálna výška COV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314 321,29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65 678,70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66"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Minimálna výška COV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78 580,32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16 419,67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27">
                <a:tc>
                  <a:txBody>
                    <a:bodyPr/>
                    <a:lstStyle/>
                    <a:p>
                      <a:pPr algn="l" fontAlgn="ctr"/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66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1" i="1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región:</a:t>
                      </a:r>
                      <a:r>
                        <a:rPr lang="sk-SK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MRR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ŠR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4566"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Maximálna výška COV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66"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Minimálna výška COV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27">
                <a:tc>
                  <a:txBody>
                    <a:bodyPr/>
                    <a:lstStyle/>
                    <a:p>
                      <a:pPr algn="l" fontAlgn="ctr"/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66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1" i="1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región: </a:t>
                      </a:r>
                      <a:r>
                        <a:rPr lang="sk-SK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ŠR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4566"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Maximálna výška COV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66"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Minimálna výška COV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190">
                <a:tc>
                  <a:txBody>
                    <a:bodyPr/>
                    <a:lstStyle/>
                    <a:p>
                      <a:pPr algn="l" fontAlgn="ctr"/>
                      <a:endParaRPr lang="sk-SK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k-SK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800" b="1" i="1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pozn.: NFP = EU + ŠR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sk-SK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7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93739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660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Oprávnení </a:t>
            </a:r>
            <a:r>
              <a:rPr lang="sk-SK" sz="24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žiadatelia/partneri</a:t>
            </a:r>
            <a:endParaRPr lang="sk-SK" sz="2400" b="1" u="sng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98407" y="1455265"/>
            <a:ext cx="8660921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k-SK" sz="16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Oprávnenými žiadateľmi sú subjekty s organizačno-právnou formou: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endParaRPr lang="sk-SK" sz="1400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endParaRPr lang="sk-SK" sz="14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sk-SK" sz="1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nezisková </a:t>
            </a:r>
            <a:r>
              <a:rPr lang="sk-SK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organizácia poskytujúca všeobecne prospešné služby </a:t>
            </a:r>
            <a:r>
              <a:rPr lang="sk-SK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(zákon č. 213/1997 Z. z. o neziskových organizáciách poskytujúcich všeobecne prospešné služby v znení neskorších predpisov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endParaRPr lang="sk-SK" sz="1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endParaRPr lang="sk-SK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sk-SK" sz="1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občianske </a:t>
            </a:r>
            <a:r>
              <a:rPr lang="sk-SK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združenie</a:t>
            </a:r>
            <a:r>
              <a:rPr lang="sk-SK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(zákon č. 83/1990 Z. z. o združovaní občanov v znení neskorších predpisov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endParaRPr lang="sk-SK" sz="1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endParaRPr lang="sk-SK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sk-SK" sz="1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nadácia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(zákon č. 34/2002 Z. z. o nadáciách a o zmene Občianskeho zákonníka v znení neskorších predpisov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endParaRPr lang="sk-SK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2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93739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660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i="1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TVORBA </a:t>
            </a:r>
            <a:r>
              <a:rPr lang="sk-SK" sz="2400" b="1" i="1" cap="smal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LEPŠEJ VEREJNEJ POLITIKY</a:t>
            </a:r>
            <a:endParaRPr lang="sk-SK" sz="2400" b="1" i="1" u="sng" cap="smal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98407" y="1256023"/>
            <a:ext cx="8660921" cy="458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k-SK" sz="1400" b="1" i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Povinná </a:t>
            </a:r>
            <a:r>
              <a:rPr lang="sk-SK" sz="1400" b="1" i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hlavná oprávnená </a:t>
            </a:r>
            <a:r>
              <a:rPr lang="sk-SK" sz="1400" b="1" i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aktivita č. 1 - Procesy, systémy a </a:t>
            </a:r>
            <a:r>
              <a:rPr lang="sk-SK" sz="1400" b="1" i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politiky</a:t>
            </a:r>
          </a:p>
          <a:p>
            <a:pPr algn="just">
              <a:lnSpc>
                <a:spcPct val="115000"/>
              </a:lnSpc>
            </a:pPr>
            <a:endParaRPr lang="sk-SK" sz="1200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sk-SK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ktivita </a:t>
            </a:r>
            <a:r>
              <a:rPr lang="sk-SK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zameraná na optimalizáciu procesov, zavádzanie kvalitnejších systémov a tvorbu lepších verejných politík v definovaných oblastiach, kde realizácia hlavnej aktivity je podmienená naplnením celého záväzného rozsahu (monitorovanie, hodnotenie, návrh riešenia/-í): </a:t>
            </a:r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r>
              <a:rPr lang="sk-SK" sz="12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Monitoring</a:t>
            </a:r>
            <a:r>
              <a:rPr lang="sk-SK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12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aktivít verejných </a:t>
            </a:r>
            <a:r>
              <a:rPr lang="sk-SK" sz="12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inštitúcií</a:t>
            </a:r>
            <a:r>
              <a:rPr lang="sk-SK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k-SK" sz="12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analýza</a:t>
            </a:r>
            <a:r>
              <a:rPr lang="sk-SK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12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cieľov</a:t>
            </a:r>
            <a:r>
              <a:rPr lang="sk-SK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12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verejných politík a obsahu realizovaných verejných politík</a:t>
            </a:r>
            <a:r>
              <a:rPr lang="sk-SK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analýza obsahov regulačných </a:t>
            </a:r>
            <a:r>
              <a:rPr lang="sk-SK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rámcov</a:t>
            </a: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r>
              <a:rPr lang="sk-SK" sz="12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Hodnotenie aktivít </a:t>
            </a:r>
            <a:r>
              <a:rPr lang="sk-SK" sz="12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verejných inštitúcií</a:t>
            </a:r>
            <a:r>
              <a:rPr lang="sk-SK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k-SK" sz="12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analýza dopadov aktivít verejných inštitúcií</a:t>
            </a:r>
            <a:r>
              <a:rPr lang="sk-SK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hodnotenie dopadov aplikácie regulačných rámcov (pozitívny/negatívny dopad, miera dopadu) </a:t>
            </a:r>
            <a:r>
              <a:rPr lang="sk-SK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a/alebo miery </a:t>
            </a:r>
            <a:r>
              <a:rPr lang="sk-SK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napĺňania cieľov verejných politík, hodnotenie rozsahu verejných politík (primeranosť</a:t>
            </a:r>
            <a:r>
              <a:rPr lang="sk-SK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just">
              <a:lnSpc>
                <a:spcPct val="115000"/>
              </a:lnSpc>
            </a:pPr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r>
              <a:rPr lang="sk-SK" sz="12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Návrh </a:t>
            </a:r>
            <a:r>
              <a:rPr lang="sk-SK" sz="12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riešenia/-í na optimalizáciu verejných politík </a:t>
            </a:r>
            <a:r>
              <a:rPr lang="sk-SK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cieľom skvalitnenia a zvýšenia dostupnosti verejných </a:t>
            </a:r>
            <a:r>
              <a:rPr lang="sk-SK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služieb</a:t>
            </a:r>
          </a:p>
          <a:p>
            <a:pPr algn="just">
              <a:lnSpc>
                <a:spcPct val="115000"/>
              </a:lnSpc>
            </a:pPr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Povinnú </a:t>
            </a: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hlavnú 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oprávnenú aktivitu </a:t>
            </a: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definovanom celom záväznom rozsahu musí na projekte 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realizovať žiadateľ </a:t>
            </a: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samostatne (pokiaľ projekt realizuje v celom rozsahu iba žiadateľ) 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alebo minimálne </a:t>
            </a: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jeden partner samostatne v prípade zapojenia partnera/-</a:t>
            </a:r>
            <a:r>
              <a:rPr lang="sk-SK" sz="120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</a:t>
            </a: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projektu 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alebo samostatne </a:t>
            </a: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žiadateľ a samostatne partner/-i v prípade zapojenia partnera/-</a:t>
            </a:r>
            <a:r>
              <a:rPr lang="sk-SK" sz="120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</a:t>
            </a:r>
            <a:r>
              <a:rPr lang="sk-SK" sz="12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projektu</a:t>
            </a:r>
            <a:r>
              <a:rPr lang="sk-SK" sz="12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sk-SK" sz="12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endParaRPr lang="sk-SK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19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93739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660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i="1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TVORBA </a:t>
            </a:r>
            <a:r>
              <a:rPr lang="sk-SK" sz="2400" b="1" i="1" cap="smal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LEPŠEJ VEREJNEJ POLITIKY</a:t>
            </a:r>
            <a:endParaRPr lang="sk-SK" sz="2400" b="1" i="1" u="sng" cap="smal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98407" y="1256023"/>
            <a:ext cx="8660921" cy="4128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k-SK" sz="1400" b="1" i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Povinná </a:t>
            </a:r>
            <a:r>
              <a:rPr lang="sk-SK" sz="1400" b="1" i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hlavná oprávnená </a:t>
            </a:r>
            <a:r>
              <a:rPr lang="sk-SK" sz="1400" b="1" i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aktivita č. 1 - Procesy, systémy a </a:t>
            </a:r>
            <a:r>
              <a:rPr lang="sk-SK" sz="1400" b="1" i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politiky</a:t>
            </a:r>
          </a:p>
          <a:p>
            <a:pPr algn="just">
              <a:lnSpc>
                <a:spcPct val="115000"/>
              </a:lnSpc>
            </a:pPr>
            <a:endParaRPr lang="sk-SK" sz="1200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</a:t>
            </a:r>
            <a:r>
              <a:rPr lang="sk-SK" sz="14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verejné inštitúcie </a:t>
            </a:r>
            <a:r>
              <a:rPr lang="sk-SK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 pre účely posudzovania splnenia podmienok poskytnutia príspevku 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považujú:</a:t>
            </a:r>
          </a:p>
          <a:p>
            <a:pPr algn="just">
              <a:lnSpc>
                <a:spcPct val="115000"/>
              </a:lnSpc>
            </a:pPr>
            <a:endParaRPr lang="sk-SK" sz="1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Vláda SR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Národná </a:t>
            </a:r>
            <a:r>
              <a:rPr lang="sk-SK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rada 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SR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Národná </a:t>
            </a:r>
            <a:r>
              <a:rPr lang="sk-SK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banka 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Slovenska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orgány </a:t>
            </a:r>
            <a:r>
              <a:rPr lang="sk-SK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ústrednej a miestnej štátnej správy (vrátane organizácií v ich zriaďovateľskej 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pôsobnosti)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územná </a:t>
            </a:r>
            <a:r>
              <a:rPr lang="sk-SK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samospráva (obce/mestá a VÚC vrátane organizácií v ich zriaďovateľskej 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pôsobnosti)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verejnoprávne </a:t>
            </a:r>
            <a:r>
              <a:rPr lang="sk-SK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inštitúcie zriadené na základe osobitného </a:t>
            </a:r>
            <a:r>
              <a:rPr lang="sk-SK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predpisu</a:t>
            </a:r>
            <a:endParaRPr lang="sk-SK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82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10550" y="1370765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660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i="1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TVORBA </a:t>
            </a:r>
            <a:r>
              <a:rPr lang="sk-SK" sz="2400" b="1" i="1" cap="smal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LEPŠEJ VEREJNEJ POLITIKY</a:t>
            </a:r>
            <a:endParaRPr lang="sk-SK" sz="2400" b="1" i="1" u="sng" cap="smal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98407" y="1644211"/>
            <a:ext cx="8660921" cy="320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k-SK" sz="1400" b="1" i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Nepovinná hlavná oprávnená </a:t>
            </a:r>
            <a:r>
              <a:rPr lang="sk-SK" sz="1400" b="1" i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aktivita č. </a:t>
            </a:r>
            <a:r>
              <a:rPr lang="sk-SK" sz="1400" b="1" i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sk-SK" sz="1400" b="1" i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sk-SK" sz="1400" b="1" i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Znižovanie </a:t>
            </a:r>
            <a:r>
              <a:rPr lang="sk-SK" sz="1400" b="1" i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korupcie vo VS</a:t>
            </a:r>
            <a:endParaRPr lang="sk-SK" sz="1400" b="1" i="1" u="sng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200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Aktivita </a:t>
            </a:r>
            <a:r>
              <a:rPr lang="sk-SK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zameraná na zamedzenie korupcie a podpora transparentnosti vo verejnom </a:t>
            </a:r>
            <a:r>
              <a:rPr lang="sk-SK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sektore, najmä </a:t>
            </a:r>
            <a:r>
              <a:rPr lang="sk-SK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sk-SK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0"/>
            <a:endParaRPr lang="sk-SK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sk-SK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sk-SK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Monitoring </a:t>
            </a:r>
            <a:r>
              <a:rPr lang="sk-SK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korupčného správania vo </a:t>
            </a:r>
            <a:r>
              <a:rPr lang="sk-SK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</a:t>
            </a:r>
          </a:p>
          <a:p>
            <a:pPr lvl="0"/>
            <a:endParaRPr lang="sk-SK" sz="14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sk-SK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Hodnotenie </a:t>
            </a:r>
            <a:r>
              <a:rPr lang="sk-SK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transparentnosti procesov tvorby a implementácie verejných </a:t>
            </a:r>
            <a:r>
              <a:rPr lang="sk-SK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politík</a:t>
            </a:r>
          </a:p>
          <a:p>
            <a:pPr marL="285750" lvl="0" indent="-285750">
              <a:buFontTx/>
              <a:buChar char="-"/>
            </a:pPr>
            <a:endParaRPr lang="sk-SK" sz="14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sk-SK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Návrh </a:t>
            </a:r>
            <a:r>
              <a:rPr lang="sk-SK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antikorupčných nástrojov a nástrojov na sprístupňovanie dokumentov a dát širokej verejnosti v rámci podpory otvoreného </a:t>
            </a:r>
            <a:r>
              <a:rPr lang="sk-SK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vládnutia</a:t>
            </a:r>
            <a:endParaRPr lang="sk-SK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5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3417</TotalTime>
  <Words>1546</Words>
  <Application>Microsoft Office PowerPoint</Application>
  <PresentationFormat>Prezentácia na obrazovke (4:3)</PresentationFormat>
  <Paragraphs>486</Paragraphs>
  <Slides>19</Slides>
  <Notes>18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juraj kadasi</dc:creator>
  <cp:lastModifiedBy>Sabina Slimáková</cp:lastModifiedBy>
  <cp:revision>257</cp:revision>
  <cp:lastPrinted>2017-05-16T07:30:50Z</cp:lastPrinted>
  <dcterms:created xsi:type="dcterms:W3CDTF">2014-07-22T20:09:34Z</dcterms:created>
  <dcterms:modified xsi:type="dcterms:W3CDTF">2017-05-23T10:51:02Z</dcterms:modified>
</cp:coreProperties>
</file>