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05" r:id="rId3"/>
    <p:sldId id="294" r:id="rId4"/>
    <p:sldId id="298" r:id="rId5"/>
    <p:sldId id="300" r:id="rId6"/>
    <p:sldId id="297" r:id="rId7"/>
    <p:sldId id="303" r:id="rId8"/>
    <p:sldId id="299" r:id="rId9"/>
    <p:sldId id="301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43" autoAdjust="0"/>
  </p:normalViewPr>
  <p:slideViewPr>
    <p:cSldViewPr snapToGrid="0" snapToObjects="1">
      <p:cViewPr varScale="1">
        <p:scale>
          <a:sx n="78" d="100"/>
          <a:sy n="78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3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36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1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7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6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573749" y="6077896"/>
            <a:ext cx="131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BRATISLAVA</a:t>
            </a:r>
          </a:p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2017</a:t>
            </a:r>
            <a:endParaRPr lang="sk-SK" sz="1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41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Rozpočet projektu</a:t>
            </a:r>
          </a:p>
        </p:txBody>
      </p:sp>
    </p:spTree>
    <p:extLst>
      <p:ext uri="{BB962C8B-B14F-4D97-AF65-F5344CB8AC3E}">
        <p14:creationId xmlns:p14="http://schemas.microsoft.com/office/powerpoint/2010/main" val="28370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07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Tvorba rozpočtu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sk-SK" dirty="0">
                <a:solidFill>
                  <a:schemeClr val="tx1"/>
                </a:solidFill>
              </a:rPr>
              <a:t>P</a:t>
            </a:r>
            <a:r>
              <a:rPr lang="sk-SK" dirty="0" smtClean="0">
                <a:solidFill>
                  <a:schemeClr val="tx1"/>
                </a:solidFill>
              </a:rPr>
              <a:t>otrebné zodpovedať si nasledujúce otázky:</a:t>
            </a:r>
          </a:p>
          <a:p>
            <a:pPr marL="171450" lvl="0" indent="-171450" algn="l">
              <a:buFont typeface="Wingdings" panose="05000000000000000000" pitchFamily="2" charset="2"/>
              <a:buChar char="§"/>
            </a:pPr>
            <a:endParaRPr lang="sk-SK" sz="1000" dirty="0" smtClean="0">
              <a:solidFill>
                <a:srgbClr val="1C2666"/>
              </a:solidFill>
            </a:endParaRP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sk-SK" sz="4000" dirty="0" smtClean="0">
                <a:solidFill>
                  <a:srgbClr val="1C2666"/>
                </a:solidFill>
              </a:rPr>
              <a:t>Čo </a:t>
            </a:r>
            <a:r>
              <a:rPr lang="sk-SK" sz="4000" dirty="0">
                <a:solidFill>
                  <a:srgbClr val="1C2666"/>
                </a:solidFill>
              </a:rPr>
              <a:t>chceme robiť? </a:t>
            </a:r>
            <a:r>
              <a:rPr lang="sk-SK" sz="4000" dirty="0">
                <a:solidFill>
                  <a:schemeClr val="tx1"/>
                </a:solidFill>
              </a:rPr>
              <a:t>– </a:t>
            </a:r>
            <a:r>
              <a:rPr lang="sk-SK" sz="4000" dirty="0" smtClean="0">
                <a:solidFill>
                  <a:schemeClr val="tx1"/>
                </a:solidFill>
              </a:rPr>
              <a:t>opis </a:t>
            </a:r>
            <a:r>
              <a:rPr lang="sk-SK" sz="4000" dirty="0">
                <a:solidFill>
                  <a:schemeClr val="tx1"/>
                </a:solidFill>
              </a:rPr>
              <a:t>projektu</a:t>
            </a: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sk-SK" sz="4000" dirty="0">
                <a:solidFill>
                  <a:srgbClr val="1C2666"/>
                </a:solidFill>
              </a:rPr>
              <a:t>Čo na to potrebujeme? </a:t>
            </a:r>
            <a:r>
              <a:rPr lang="sk-SK" sz="4000" dirty="0">
                <a:solidFill>
                  <a:schemeClr val="tx1"/>
                </a:solidFill>
              </a:rPr>
              <a:t>– </a:t>
            </a:r>
            <a:r>
              <a:rPr lang="sk-SK" sz="4000" dirty="0" smtClean="0">
                <a:solidFill>
                  <a:schemeClr val="tx1"/>
                </a:solidFill>
              </a:rPr>
              <a:t>podrobná analýza </a:t>
            </a:r>
            <a:r>
              <a:rPr lang="sk-SK" sz="4000" dirty="0">
                <a:solidFill>
                  <a:schemeClr val="tx1"/>
                </a:solidFill>
              </a:rPr>
              <a:t>výdavkov</a:t>
            </a:r>
          </a:p>
          <a:p>
            <a:pPr marL="571500" lvl="0" indent="-571500" algn="l">
              <a:buFont typeface="Wingdings" panose="05000000000000000000" pitchFamily="2" charset="2"/>
              <a:buChar char="§"/>
            </a:pPr>
            <a:r>
              <a:rPr lang="sk-SK" sz="4000" dirty="0" smtClean="0">
                <a:solidFill>
                  <a:srgbClr val="1C2666"/>
                </a:solidFill>
              </a:rPr>
              <a:t>Koľko </a:t>
            </a:r>
            <a:r>
              <a:rPr lang="sk-SK" sz="4000" dirty="0">
                <a:solidFill>
                  <a:srgbClr val="1C2666"/>
                </a:solidFill>
              </a:rPr>
              <a:t>to bude stáť? </a:t>
            </a:r>
            <a:r>
              <a:rPr lang="sk-SK" sz="4000" dirty="0" smtClean="0">
                <a:solidFill>
                  <a:schemeClr val="tx1"/>
                </a:solidFill>
              </a:rPr>
              <a:t>– mzdová politika, odhad náročnosti práce...</a:t>
            </a:r>
            <a:endParaRPr lang="sk-SK" sz="4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73156" y="326789"/>
            <a:ext cx="889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obsahovej stránke: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výdavok uvedený v každej </a:t>
            </a:r>
            <a:r>
              <a:rPr lang="sk-SK" sz="2000" dirty="0" smtClean="0">
                <a:solidFill>
                  <a:schemeClr val="tx1"/>
                </a:solidFill>
              </a:rPr>
              <a:t>podpoložke </a:t>
            </a:r>
            <a:r>
              <a:rPr lang="sk-SK" sz="2000" b="1" dirty="0">
                <a:solidFill>
                  <a:schemeClr val="tx1"/>
                </a:solidFill>
              </a:rPr>
              <a:t>je vynaložený na aktivitu v súlade s obsahovou stránkou projektu (Opis projektu) a je plne v súlade s cieľmi projektu</a:t>
            </a:r>
            <a:r>
              <a:rPr lang="sk-SK" sz="2000" dirty="0">
                <a:solidFill>
                  <a:schemeClr val="tx1"/>
                </a:solidFill>
              </a:rPr>
              <a:t> (z hľadiska trvania, typu a miesta realizácie);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výdavok uvedený v každej </a:t>
            </a:r>
            <a:r>
              <a:rPr lang="sk-SK" sz="2000" dirty="0" smtClean="0">
                <a:solidFill>
                  <a:schemeClr val="tx1"/>
                </a:solidFill>
              </a:rPr>
              <a:t>podpoložke </a:t>
            </a:r>
            <a:r>
              <a:rPr lang="sk-SK" sz="2000" b="1" dirty="0">
                <a:solidFill>
                  <a:schemeClr val="tx1"/>
                </a:solidFill>
              </a:rPr>
              <a:t>je opodstatnený </a:t>
            </a:r>
            <a:r>
              <a:rPr lang="sk-SK" sz="2000" dirty="0">
                <a:solidFill>
                  <a:schemeClr val="tx1"/>
                </a:solidFill>
              </a:rPr>
              <a:t>(je nevyhnutný k dosiahnutiu plánovaných aktivít projektu);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výdavky </a:t>
            </a:r>
            <a:r>
              <a:rPr lang="sk-SK" sz="2000" dirty="0">
                <a:solidFill>
                  <a:schemeClr val="tx1"/>
                </a:solidFill>
              </a:rPr>
              <a:t>vzniknú v súvislosti s realizáciou projektu a </a:t>
            </a:r>
            <a:r>
              <a:rPr lang="sk-SK" sz="2000" b="1" dirty="0">
                <a:solidFill>
                  <a:schemeClr val="tx2"/>
                </a:solidFill>
              </a:rPr>
              <a:t>sú uhradené </a:t>
            </a:r>
            <a:r>
              <a:rPr lang="sk-SK" sz="2000" b="1" dirty="0" smtClean="0">
                <a:solidFill>
                  <a:schemeClr val="tx2"/>
                </a:solidFill>
              </a:rPr>
              <a:t>najskôr po </a:t>
            </a:r>
            <a:r>
              <a:rPr lang="sk-SK" sz="2000" b="1" dirty="0">
                <a:solidFill>
                  <a:schemeClr val="tx2"/>
                </a:solidFill>
              </a:rPr>
              <a:t>dni účinnosti zmluvy o </a:t>
            </a:r>
            <a:r>
              <a:rPr lang="sk-SK" sz="2000" b="1" dirty="0" smtClean="0">
                <a:solidFill>
                  <a:schemeClr val="tx2"/>
                </a:solidFill>
              </a:rPr>
              <a:t>NFP </a:t>
            </a:r>
            <a:r>
              <a:rPr lang="sk-SK" sz="2000" b="1" dirty="0">
                <a:solidFill>
                  <a:schemeClr val="tx2"/>
                </a:solidFill>
              </a:rPr>
              <a:t>a najneskôr do ukončenia realizácie hlavných aktivít </a:t>
            </a:r>
            <a:r>
              <a:rPr lang="sk-SK" sz="2000" b="1" dirty="0" smtClean="0">
                <a:solidFill>
                  <a:schemeClr val="tx2"/>
                </a:solidFill>
              </a:rPr>
              <a:t>projektu</a:t>
            </a:r>
            <a:r>
              <a:rPr lang="sk-SK" sz="2000" dirty="0">
                <a:solidFill>
                  <a:schemeClr val="tx1"/>
                </a:solidFill>
              </a:rPr>
              <a:t>;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výdavky </a:t>
            </a:r>
            <a:r>
              <a:rPr lang="sk-SK" sz="2000" b="1" dirty="0">
                <a:solidFill>
                  <a:schemeClr val="tx1"/>
                </a:solidFill>
              </a:rPr>
              <a:t>sú primerané </a:t>
            </a:r>
            <a:r>
              <a:rPr lang="sk-SK" sz="2000" dirty="0">
                <a:solidFill>
                  <a:schemeClr val="tx1"/>
                </a:solidFill>
              </a:rPr>
              <a:t>(teda zodpovedajú obvyklým cenám v danom mieste a čase</a:t>
            </a:r>
            <a:r>
              <a:rPr lang="sk-SK" sz="2000" dirty="0" smtClean="0">
                <a:solidFill>
                  <a:schemeClr val="tx1"/>
                </a:solidFill>
              </a:rPr>
              <a:t>);</a:t>
            </a:r>
            <a:endParaRPr lang="sk-SK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výdavok uvedený v každej podpoložke </a:t>
            </a:r>
            <a:r>
              <a:rPr lang="sk-SK" sz="2000" b="1" dirty="0">
                <a:solidFill>
                  <a:schemeClr val="tx1"/>
                </a:solidFill>
              </a:rPr>
              <a:t>spĺňa zásady zdravého a efektívneho finančného riadenia </a:t>
            </a:r>
            <a:r>
              <a:rPr lang="sk-SK" sz="2000" dirty="0">
                <a:solidFill>
                  <a:schemeClr val="tx1"/>
                </a:solidFill>
              </a:rPr>
              <a:t>a pri preukazovaní oprávnenosti výdavku je potrebné, aby žiadateľ vedel preukázať hospodárnosť, efektívnosť, účelnosť a účinnosť daného výdavku;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89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obsahovej stránke: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405975"/>
            <a:ext cx="8750261" cy="3957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výdavok </a:t>
            </a:r>
            <a:r>
              <a:rPr lang="sk-SK" sz="2000" dirty="0">
                <a:solidFill>
                  <a:schemeClr val="tx1"/>
                </a:solidFill>
              </a:rPr>
              <a:t>uvedený v každej </a:t>
            </a:r>
            <a:r>
              <a:rPr lang="sk-SK" sz="2000" dirty="0" smtClean="0">
                <a:solidFill>
                  <a:schemeClr val="tx1"/>
                </a:solidFill>
              </a:rPr>
              <a:t>podpoložke </a:t>
            </a:r>
            <a:r>
              <a:rPr lang="sk-SK" sz="2000" b="1" dirty="0">
                <a:solidFill>
                  <a:schemeClr val="tx1"/>
                </a:solidFill>
              </a:rPr>
              <a:t>spĺňa všetky požadované náležitosti</a:t>
            </a:r>
            <a:r>
              <a:rPr lang="sk-SK" sz="2000" dirty="0">
                <a:solidFill>
                  <a:schemeClr val="tx1"/>
                </a:solidFill>
              </a:rPr>
              <a:t>, aby mohol byť posúdený za oprávnený (súlad s legislatívou EÚ a SR, SR EŠIF na programové obdobie 2014-2020 vrátane jeho príloh a s OP vrátane nadväzujúcich dokumentov a s rozhodnutiami/usmerneniami RO pre OP EVS o oprávnenosti predmetných výdavkov ako i súlad so SFR na programové obdobie 2014-2020</a:t>
            </a:r>
            <a:r>
              <a:rPr lang="sk-SK" sz="2000" dirty="0" smtClean="0">
                <a:solidFill>
                  <a:schemeClr val="tx1"/>
                </a:solidFill>
              </a:rPr>
              <a:t>); </a:t>
            </a:r>
            <a:endParaRPr lang="sk-SK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 rozpočte projektu sú dodržané </a:t>
            </a:r>
            <a:r>
              <a:rPr lang="sk-SK" sz="2000" b="1" dirty="0">
                <a:solidFill>
                  <a:schemeClr val="tx1"/>
                </a:solidFill>
              </a:rPr>
              <a:t>základné percentuálne limity</a:t>
            </a:r>
            <a:r>
              <a:rPr lang="sk-SK" sz="2000" dirty="0">
                <a:solidFill>
                  <a:schemeClr val="tx1"/>
                </a:solidFill>
              </a:rPr>
              <a:t> rozpočtu uvedené v príslušnej výzve (napr. mzdové výdavky na administratívny a riadiaci personál projektu môžu predstavovať </a:t>
            </a:r>
            <a:r>
              <a:rPr lang="sk-SK" sz="2000" dirty="0">
                <a:solidFill>
                  <a:schemeClr val="tx2"/>
                </a:solidFill>
              </a:rPr>
              <a:t>maximálne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30 % </a:t>
            </a:r>
            <a:r>
              <a:rPr lang="sk-SK" sz="2000" b="1" dirty="0">
                <a:solidFill>
                  <a:schemeClr val="tx2"/>
                </a:solidFill>
              </a:rPr>
              <a:t>zo mzdových výdavkov </a:t>
            </a:r>
            <a:r>
              <a:rPr lang="sk-SK" sz="2000" dirty="0">
                <a:solidFill>
                  <a:schemeClr val="tx1"/>
                </a:solidFill>
              </a:rPr>
              <a:t>na odborný personál realizujúci hlavné aktivity projektu; pri zapojení </a:t>
            </a:r>
            <a:r>
              <a:rPr lang="sk-SK" sz="2000" dirty="0" smtClean="0">
                <a:solidFill>
                  <a:schemeClr val="tx1"/>
                </a:solidFill>
              </a:rPr>
              <a:t>partnerov dodržanie </a:t>
            </a:r>
            <a:r>
              <a:rPr lang="sk-SK" sz="2000" dirty="0">
                <a:solidFill>
                  <a:schemeClr val="tx2"/>
                </a:solidFill>
              </a:rPr>
              <a:t>minimálneho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(</a:t>
            </a:r>
            <a:r>
              <a:rPr lang="sk-SK" sz="2000" b="1" dirty="0" smtClean="0">
                <a:solidFill>
                  <a:schemeClr val="tx2"/>
                </a:solidFill>
              </a:rPr>
              <a:t>15%</a:t>
            </a:r>
            <a:r>
              <a:rPr lang="sk-SK" sz="2000" dirty="0" smtClean="0">
                <a:solidFill>
                  <a:schemeClr val="tx1"/>
                </a:solidFill>
              </a:rPr>
              <a:t>) a </a:t>
            </a:r>
            <a:r>
              <a:rPr lang="sk-SK" sz="2000" dirty="0">
                <a:solidFill>
                  <a:schemeClr val="tx2"/>
                </a:solidFill>
              </a:rPr>
              <a:t>maximálneho</a:t>
            </a:r>
            <a:r>
              <a:rPr lang="sk-SK" sz="2000" dirty="0">
                <a:solidFill>
                  <a:schemeClr val="tx1"/>
                </a:solidFill>
              </a:rPr>
              <a:t> podielu </a:t>
            </a:r>
            <a:r>
              <a:rPr lang="sk-SK" sz="2000" dirty="0" smtClean="0">
                <a:solidFill>
                  <a:schemeClr val="tx1"/>
                </a:solidFill>
              </a:rPr>
              <a:t>(</a:t>
            </a:r>
            <a:r>
              <a:rPr lang="sk-SK" sz="2000" b="1" dirty="0" smtClean="0">
                <a:solidFill>
                  <a:schemeClr val="tx2"/>
                </a:solidFill>
              </a:rPr>
              <a:t>45%</a:t>
            </a:r>
            <a:r>
              <a:rPr lang="sk-SK" sz="2000" dirty="0" smtClean="0">
                <a:solidFill>
                  <a:schemeClr val="tx1"/>
                </a:solidFill>
              </a:rPr>
              <a:t>) jednotlivého </a:t>
            </a:r>
            <a:r>
              <a:rPr lang="sk-SK" sz="2000" dirty="0">
                <a:solidFill>
                  <a:schemeClr val="tx1"/>
                </a:solidFill>
              </a:rPr>
              <a:t>partnera na realizácii </a:t>
            </a:r>
            <a:r>
              <a:rPr lang="sk-SK" sz="2000" dirty="0" smtClean="0">
                <a:solidFill>
                  <a:schemeClr val="tx1"/>
                </a:solidFill>
              </a:rPr>
              <a:t>rozpočtu, </a:t>
            </a:r>
            <a:r>
              <a:rPr lang="sk-SK" sz="2000" dirty="0" smtClean="0">
                <a:solidFill>
                  <a:schemeClr val="tx2"/>
                </a:solidFill>
              </a:rPr>
              <a:t>kumulatívny</a:t>
            </a:r>
            <a:r>
              <a:rPr lang="sk-SK" sz="2000" dirty="0" smtClean="0">
                <a:solidFill>
                  <a:schemeClr val="tx1"/>
                </a:solidFill>
              </a:rPr>
              <a:t> podiel partnerov (</a:t>
            </a:r>
            <a:r>
              <a:rPr lang="sk-SK" sz="2000" b="1" dirty="0" smtClean="0">
                <a:solidFill>
                  <a:schemeClr val="tx2"/>
                </a:solidFill>
              </a:rPr>
              <a:t>60%</a:t>
            </a:r>
            <a:r>
              <a:rPr lang="sk-SK" sz="2000" dirty="0" smtClean="0">
                <a:solidFill>
                  <a:schemeClr val="tx1"/>
                </a:solidFill>
              </a:rPr>
              <a:t>);</a:t>
            </a:r>
            <a:endParaRPr lang="sk-SK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 rozpočte projektu je dodržaná </a:t>
            </a:r>
            <a:r>
              <a:rPr lang="sk-SK" sz="2000" b="1" dirty="0">
                <a:solidFill>
                  <a:schemeClr val="tx1"/>
                </a:solidFill>
              </a:rPr>
              <a:t>minimálna a maximálna výška </a:t>
            </a:r>
            <a:r>
              <a:rPr lang="sk-SK" sz="2000" dirty="0" smtClean="0">
                <a:solidFill>
                  <a:schemeClr val="tx1"/>
                </a:solidFill>
              </a:rPr>
              <a:t>príspevku.</a:t>
            </a:r>
            <a:endParaRPr lang="sk-SK" sz="2000" dirty="0">
              <a:solidFill>
                <a:schemeClr val="tx1"/>
              </a:solidFill>
            </a:endParaRPr>
          </a:p>
          <a:p>
            <a:pPr lvl="0" algn="just"/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3486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Formulár rozpočtu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7137"/>
              </p:ext>
            </p:extLst>
          </p:nvPr>
        </p:nvGraphicFramePr>
        <p:xfrm>
          <a:off x="294692" y="1224116"/>
          <a:ext cx="863016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132"/>
                <a:gridCol w="781621"/>
                <a:gridCol w="713471"/>
                <a:gridCol w="805099"/>
                <a:gridCol w="707366"/>
                <a:gridCol w="744562"/>
                <a:gridCol w="706564"/>
                <a:gridCol w="1858378"/>
                <a:gridCol w="883988"/>
                <a:gridCol w="883988"/>
              </a:tblGrid>
              <a:tr h="509868"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Por. č.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Názov</a:t>
                      </a:r>
                      <a:r>
                        <a:rPr lang="sk-SK" sz="1000" baseline="0" dirty="0" smtClean="0"/>
                        <a:t> položky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Skupina výdavkov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Jednotka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Počet </a:t>
                      </a:r>
                      <a:r>
                        <a:rPr lang="sk-SK" sz="800" dirty="0" smtClean="0"/>
                        <a:t>jednotiek</a:t>
                      </a:r>
                      <a:endParaRPr lang="sk-SK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Max. </a:t>
                      </a:r>
                      <a:r>
                        <a:rPr lang="sk-SK" sz="800" dirty="0" smtClean="0"/>
                        <a:t>jednotková</a:t>
                      </a:r>
                      <a:r>
                        <a:rPr lang="sk-SK" sz="800" baseline="0" dirty="0" smtClean="0"/>
                        <a:t> </a:t>
                      </a:r>
                      <a:r>
                        <a:rPr lang="sk-SK" sz="1000" baseline="0" dirty="0" smtClean="0"/>
                        <a:t>cena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Výdavky spolu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Komentár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Priradenie</a:t>
                      </a:r>
                      <a:r>
                        <a:rPr lang="sk-SK" sz="1000" baseline="0" dirty="0" smtClean="0"/>
                        <a:t> k aktivite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Odborný/</a:t>
                      </a:r>
                    </a:p>
                    <a:p>
                      <a:pPr algn="ctr"/>
                      <a:r>
                        <a:rPr lang="sk-SK" sz="1000" dirty="0" smtClean="0"/>
                        <a:t>Riadiaci a </a:t>
                      </a:r>
                      <a:r>
                        <a:rPr lang="sk-SK" sz="800" dirty="0" smtClean="0"/>
                        <a:t>administratívny </a:t>
                      </a:r>
                      <a:r>
                        <a:rPr lang="sk-SK" sz="1000" dirty="0" smtClean="0"/>
                        <a:t>personál</a:t>
                      </a:r>
                      <a:endParaRPr lang="sk-SK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26">
                <a:tc gridSpan="9">
                  <a:txBody>
                    <a:bodyPr/>
                    <a:lstStyle/>
                    <a:p>
                      <a:r>
                        <a:rPr lang="sk-SK" sz="1100" dirty="0" smtClean="0">
                          <a:solidFill>
                            <a:schemeClr val="bg1"/>
                          </a:solidFill>
                        </a:rPr>
                        <a:t>1. ... doplniť názov hlavnej aktivity projektu podľa opisu projektu - priame personálne výdavky a paušálna sadzba</a:t>
                      </a:r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666"/>
                    </a:solidFill>
                  </a:tcPr>
                </a:tc>
              </a:tr>
              <a:tr h="239358">
                <a:tc gridSpan="9">
                  <a:txBody>
                    <a:bodyPr/>
                    <a:lstStyle/>
                    <a:p>
                      <a:r>
                        <a:rPr lang="sk-SK" sz="1100" dirty="0" smtClean="0"/>
                        <a:t>1.1. Priame personálne výdavky </a:t>
                      </a:r>
                      <a:r>
                        <a:rPr lang="sk-SK" sz="1100" dirty="0" err="1" smtClean="0"/>
                        <a:t>prispievajúce</a:t>
                      </a:r>
                      <a:r>
                        <a:rPr lang="sk-SK" sz="1100" dirty="0" smtClean="0"/>
                        <a:t> k hlavnej aktivite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1151"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1.1.1.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Projektový manažér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521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err="1" smtClean="0"/>
                        <a:t>osobohod</a:t>
                      </a:r>
                      <a:r>
                        <a:rPr lang="sk-SK" sz="1000" dirty="0" smtClean="0"/>
                        <a:t>.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150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10 €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1 500 €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Mzda zamestnanca na pracovný pomer vrátane povinných odvodov zamestnávateľa. </a:t>
                      </a:r>
                    </a:p>
                    <a:p>
                      <a:r>
                        <a:rPr lang="sk-SK" sz="1100" dirty="0" smtClean="0"/>
                        <a:t>Náplň práce:</a:t>
                      </a:r>
                    </a:p>
                    <a:p>
                      <a:r>
                        <a:rPr lang="sk-SK" sz="1100" dirty="0" smtClean="0"/>
                        <a:t>Kalkulácia osobohodín:</a:t>
                      </a:r>
                    </a:p>
                    <a:p>
                      <a:r>
                        <a:rPr lang="sk-SK" sz="1100" dirty="0" smtClean="0"/>
                        <a:t>Výpočet výdavku: </a:t>
                      </a:r>
                    </a:p>
                    <a:p>
                      <a:r>
                        <a:rPr lang="sk-SK" sz="1100" dirty="0" smtClean="0"/>
                        <a:t>Výška mzdového ohodnotenia</a:t>
                      </a:r>
                      <a:r>
                        <a:rPr lang="sk-SK" sz="1100" baseline="0" dirty="0" smtClean="0"/>
                        <a:t> na základe mzdovej politiky v organizácii.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Aktivita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OP</a:t>
                      </a:r>
                    </a:p>
                    <a:p>
                      <a:endParaRPr lang="sk-SK" sz="11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151"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1.2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100" dirty="0" smtClean="0"/>
                        <a:t>Paušálna sadzba na ostatné výdavky projektu prislúchajúca k hlavnej aktivite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903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k-SK" sz="1000" dirty="0" smtClean="0"/>
                        <a:t>projekt</a:t>
                      </a:r>
                      <a:endParaRPr lang="sk-SK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1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xxx €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xxx €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dirty="0" smtClean="0"/>
                        <a:t>Paušálna sadzba na ostatné výdavky projektu prislúchajúca k hlavnej aktivite v súlade s výzvou na predkladanie </a:t>
                      </a:r>
                      <a:r>
                        <a:rPr lang="sk-SK" sz="1100" dirty="0" err="1" smtClean="0"/>
                        <a:t>ŽoNFP</a:t>
                      </a:r>
                      <a:r>
                        <a:rPr lang="sk-SK" sz="1100" dirty="0" smtClean="0"/>
                        <a:t>.</a:t>
                      </a:r>
                      <a:endParaRPr lang="sk-SK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Aktivita 1</a:t>
                      </a:r>
                      <a:endParaRPr lang="sk-S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sk-SK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</a:t>
                      </a:r>
                      <a:endParaRPr lang="sk-SK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0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87262" y="2070847"/>
            <a:ext cx="8750261" cy="1174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 smtClean="0">
                <a:solidFill>
                  <a:schemeClr val="bg1"/>
                </a:solidFill>
              </a:rPr>
              <a:t>Skladba rozpočtu: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>
                <a:solidFill>
                  <a:schemeClr val="tx1"/>
                </a:solidFill>
              </a:rPr>
              <a:t>K jednotlivým aktivitám projektu je potrebné priradiť zdroje, následne ich oceniť a preniesť do rozpočtu. Pre každú aktivitu existuje samostatná hlavná položka rozpočtu, položka rozpočtu a jej </a:t>
            </a:r>
            <a:r>
              <a:rPr lang="sk-SK" sz="2000" dirty="0" smtClean="0">
                <a:solidFill>
                  <a:schemeClr val="tx1"/>
                </a:solidFill>
              </a:rPr>
              <a:t>podpoložky.</a:t>
            </a:r>
            <a:endParaRPr lang="sk-SK" sz="2000" b="1" dirty="0">
              <a:solidFill>
                <a:schemeClr val="tx1"/>
              </a:solidFill>
            </a:endParaRPr>
          </a:p>
          <a:p>
            <a:pPr algn="just"/>
            <a:r>
              <a:rPr lang="sk-SK" sz="2400" b="1" dirty="0">
                <a:solidFill>
                  <a:srgbClr val="1C2666"/>
                </a:solidFill>
              </a:rPr>
              <a:t>Aktivity, ktoré týmto spôsobom nebudú zahrnuté do rozpočtu, nebudú môcť byť financované v rámci projektu a ich realizácia bude musieť byť financovaná z vlastných </a:t>
            </a:r>
            <a:r>
              <a:rPr lang="sk-SK" sz="2400" b="1" dirty="0" smtClean="0">
                <a:solidFill>
                  <a:srgbClr val="1C2666"/>
                </a:solidFill>
              </a:rPr>
              <a:t>zdrojov.</a:t>
            </a:r>
            <a:endParaRPr lang="sk-SK" sz="2400" b="1" dirty="0">
              <a:solidFill>
                <a:srgbClr val="1C2666"/>
              </a:solidFill>
            </a:endParaRPr>
          </a:p>
          <a:p>
            <a:pPr marL="896938" indent="-896938" algn="l"/>
            <a:r>
              <a:rPr lang="sk-SK" sz="2800" dirty="0" smtClean="0">
                <a:solidFill>
                  <a:schemeClr val="tx1"/>
                </a:solidFill>
              </a:rPr>
              <a:t>1</a:t>
            </a:r>
            <a:r>
              <a:rPr lang="sk-SK" sz="2800" dirty="0">
                <a:solidFill>
                  <a:schemeClr val="tx1"/>
                </a:solidFill>
              </a:rPr>
              <a:t>.     </a:t>
            </a:r>
            <a:r>
              <a:rPr lang="sk-SK" sz="2800" dirty="0" smtClean="0">
                <a:solidFill>
                  <a:schemeClr val="tx1"/>
                </a:solidFill>
              </a:rPr>
              <a:t>  ...názov hlavnej aktivity projektu - ----- </a:t>
            </a:r>
            <a:r>
              <a:rPr lang="sk-SK" sz="2800" dirty="0">
                <a:solidFill>
                  <a:schemeClr val="tx1"/>
                </a:solidFill>
              </a:rPr>
              <a:t>hlavná položka</a:t>
            </a:r>
          </a:p>
          <a:p>
            <a:pPr algn="l"/>
            <a:r>
              <a:rPr lang="sk-SK" sz="2800" dirty="0">
                <a:solidFill>
                  <a:schemeClr val="tx1"/>
                </a:solidFill>
              </a:rPr>
              <a:t>1.1.    </a:t>
            </a:r>
            <a:r>
              <a:rPr lang="sk-SK" sz="2800" dirty="0" smtClean="0">
                <a:solidFill>
                  <a:schemeClr val="tx1"/>
                </a:solidFill>
              </a:rPr>
              <a:t>Priame personálne </a:t>
            </a:r>
            <a:r>
              <a:rPr lang="sk-SK" sz="2800" dirty="0">
                <a:solidFill>
                  <a:schemeClr val="tx1"/>
                </a:solidFill>
              </a:rPr>
              <a:t>výdavky </a:t>
            </a:r>
            <a:r>
              <a:rPr lang="sk-SK" sz="2800" dirty="0" smtClean="0">
                <a:solidFill>
                  <a:schemeClr val="tx1"/>
                </a:solidFill>
              </a:rPr>
              <a:t>---- </a:t>
            </a:r>
            <a:r>
              <a:rPr lang="sk-SK" sz="2800" dirty="0">
                <a:solidFill>
                  <a:schemeClr val="tx1"/>
                </a:solidFill>
              </a:rPr>
              <a:t>položka</a:t>
            </a:r>
          </a:p>
          <a:p>
            <a:pPr algn="l"/>
            <a:r>
              <a:rPr lang="sk-SK" sz="2800" dirty="0">
                <a:solidFill>
                  <a:schemeClr val="tx1"/>
                </a:solidFill>
              </a:rPr>
              <a:t>1.1.1. </a:t>
            </a:r>
            <a:r>
              <a:rPr lang="sk-SK" sz="2800" dirty="0" smtClean="0">
                <a:solidFill>
                  <a:schemeClr val="tx1"/>
                </a:solidFill>
              </a:rPr>
              <a:t>názov funkcie odborného a riadiaceho personálu---- </a:t>
            </a:r>
            <a:r>
              <a:rPr lang="sk-SK" sz="2800" dirty="0">
                <a:solidFill>
                  <a:schemeClr val="tx1"/>
                </a:solidFill>
              </a:rPr>
              <a:t>podpoložka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90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formálnej stránke: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je </a:t>
            </a:r>
            <a:r>
              <a:rPr lang="sk-SK" sz="2000" dirty="0">
                <a:solidFill>
                  <a:schemeClr val="tx1"/>
                </a:solidFill>
              </a:rPr>
              <a:t>predložený na </a:t>
            </a:r>
            <a:r>
              <a:rPr lang="sk-SK" sz="2000" b="1" dirty="0">
                <a:solidFill>
                  <a:schemeClr val="tx1"/>
                </a:solidFill>
              </a:rPr>
              <a:t>platnom </a:t>
            </a:r>
            <a:r>
              <a:rPr lang="sk-SK" sz="2000" b="1" dirty="0" smtClean="0">
                <a:solidFill>
                  <a:schemeClr val="tx1"/>
                </a:solidFill>
              </a:rPr>
              <a:t>formulári </a:t>
            </a:r>
            <a:r>
              <a:rPr lang="sk-SK" sz="2000" dirty="0" smtClean="0">
                <a:solidFill>
                  <a:schemeClr val="tx1"/>
                </a:solidFill>
              </a:rPr>
              <a:t>(príloha č. 5b Príručky pre žiadateľa) </a:t>
            </a:r>
            <a:r>
              <a:rPr lang="sk-SK" sz="2000" dirty="0">
                <a:solidFill>
                  <a:schemeClr val="tx1"/>
                </a:solidFill>
              </a:rPr>
              <a:t>s predvyplnenými </a:t>
            </a:r>
            <a:r>
              <a:rPr lang="sk-SK" sz="2000" dirty="0" smtClean="0">
                <a:solidFill>
                  <a:schemeClr val="tx1"/>
                </a:solidFill>
              </a:rPr>
              <a:t>vzorcami; </a:t>
            </a:r>
            <a:endParaRPr lang="sk-SK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vo formulári rozpočtu sú zachované </a:t>
            </a:r>
            <a:r>
              <a:rPr lang="sk-SK" sz="2000" b="1" dirty="0">
                <a:solidFill>
                  <a:schemeClr val="tx1"/>
                </a:solidFill>
              </a:rPr>
              <a:t>predpísané číselné </a:t>
            </a:r>
            <a:r>
              <a:rPr lang="sk-SK" sz="2000" b="1" dirty="0" smtClean="0">
                <a:solidFill>
                  <a:schemeClr val="tx1"/>
                </a:solidFill>
              </a:rPr>
              <a:t>označenia;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žiadateľ </a:t>
            </a:r>
            <a:r>
              <a:rPr lang="sk-SK" sz="2000" dirty="0">
                <a:solidFill>
                  <a:schemeClr val="tx1"/>
                </a:solidFill>
              </a:rPr>
              <a:t>môže v prípade potreby </a:t>
            </a:r>
            <a:r>
              <a:rPr lang="sk-SK" sz="2000" b="1" dirty="0">
                <a:solidFill>
                  <a:schemeClr val="tx1"/>
                </a:solidFill>
              </a:rPr>
              <a:t>zmeniť alebo doplniť názov </a:t>
            </a:r>
            <a:r>
              <a:rPr lang="sk-SK" sz="2000" b="1" dirty="0" smtClean="0">
                <a:solidFill>
                  <a:schemeClr val="tx1"/>
                </a:solidFill>
              </a:rPr>
              <a:t>podpoložky;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je potrebné uvádzať </a:t>
            </a:r>
            <a:r>
              <a:rPr lang="sk-SK" sz="2000" b="1" dirty="0">
                <a:solidFill>
                  <a:schemeClr val="tx1"/>
                </a:solidFill>
              </a:rPr>
              <a:t>správne číslovanie </a:t>
            </a:r>
            <a:r>
              <a:rPr lang="sk-SK" sz="2000" dirty="0">
                <a:solidFill>
                  <a:schemeClr val="tx1"/>
                </a:solidFill>
              </a:rPr>
              <a:t>a jednoznačný názov podpoložky obsahovo spadajúci pod predmetnú hlavnú položku </a:t>
            </a:r>
            <a:r>
              <a:rPr lang="sk-SK" sz="2000" dirty="0" smtClean="0">
                <a:solidFill>
                  <a:schemeClr val="tx1"/>
                </a:solidFill>
              </a:rPr>
              <a:t>rozpočtu a aktivitu projektu;</a:t>
            </a:r>
            <a:endParaRPr lang="sk-SK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pri </a:t>
            </a:r>
            <a:r>
              <a:rPr lang="sk-SK" sz="2000" dirty="0">
                <a:solidFill>
                  <a:schemeClr val="tx1"/>
                </a:solidFill>
              </a:rPr>
              <a:t>každej podpoložke rozpočtu je uvedený</a:t>
            </a:r>
            <a:r>
              <a:rPr lang="sk-SK" sz="2000" b="1" dirty="0">
                <a:solidFill>
                  <a:schemeClr val="tx1"/>
                </a:solidFill>
              </a:rPr>
              <a:t> presný počet jednotiek korešpondujúci s uvedenou jednotkou a maximálna jednotková cena</a:t>
            </a:r>
            <a:r>
              <a:rPr lang="sk-SK" sz="2000" dirty="0">
                <a:solidFill>
                  <a:schemeClr val="tx1"/>
                </a:solidFill>
              </a:rPr>
              <a:t>. V prípade rozdielu jednotkových cien uvedených medzi komentárom rozpočtu, rozpočtom projektu a inou relevantnou dokumentáciou (napr. opis projektu) v </a:t>
            </a:r>
            <a:r>
              <a:rPr lang="sk-SK" sz="2000" dirty="0" err="1">
                <a:solidFill>
                  <a:schemeClr val="tx1"/>
                </a:solidFill>
              </a:rPr>
              <a:t>ŽoNFP</a:t>
            </a:r>
            <a:r>
              <a:rPr lang="sk-SK" sz="2000" dirty="0">
                <a:solidFill>
                  <a:schemeClr val="tx1"/>
                </a:solidFill>
              </a:rPr>
              <a:t>, bude akceptovaná najnižšia cena z uvedených </a:t>
            </a:r>
            <a:r>
              <a:rPr lang="sk-SK" sz="2000" dirty="0" smtClean="0">
                <a:solidFill>
                  <a:schemeClr val="tx1"/>
                </a:solidFill>
              </a:rPr>
              <a:t>cien;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pri </a:t>
            </a:r>
            <a:r>
              <a:rPr lang="sk-SK" sz="2000" dirty="0">
                <a:solidFill>
                  <a:schemeClr val="tx1"/>
                </a:solidFill>
              </a:rPr>
              <a:t>každej podpoložke rozpočtu sú uvedené </a:t>
            </a:r>
            <a:r>
              <a:rPr lang="sk-SK" sz="2000" b="1" dirty="0">
                <a:solidFill>
                  <a:schemeClr val="tx1"/>
                </a:solidFill>
              </a:rPr>
              <a:t>výdavky spolu </a:t>
            </a:r>
            <a:r>
              <a:rPr lang="sk-SK" sz="2000" dirty="0">
                <a:solidFill>
                  <a:schemeClr val="tx1"/>
                </a:solidFill>
              </a:rPr>
              <a:t>vyjadrujúce súčin počtu jednotiek a jednotkovej ceny; </a:t>
            </a:r>
            <a:r>
              <a:rPr lang="sk-SK" sz="2000" dirty="0" smtClean="0">
                <a:solidFill>
                  <a:schemeClr val="tx1"/>
                </a:solidFill>
              </a:rPr>
              <a:t>výška výdavkov je uvádzaná vrátane 5 % spolufinancovania</a:t>
            </a: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/>
              </a:solidFill>
            </a:endParaRPr>
          </a:p>
          <a:p>
            <a:pPr lvl="0" algn="just"/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</a:p>
          <a:p>
            <a:pPr lvl="0" algn="just"/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90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formálnej stránke: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051134"/>
            <a:ext cx="8750261" cy="4877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každá </a:t>
            </a:r>
            <a:r>
              <a:rPr lang="sk-SK" sz="2000" dirty="0">
                <a:solidFill>
                  <a:schemeClr val="tx1"/>
                </a:solidFill>
              </a:rPr>
              <a:t>podpoložka rozpočtu je </a:t>
            </a:r>
            <a:r>
              <a:rPr lang="sk-SK" sz="2000" b="1" dirty="0">
                <a:solidFill>
                  <a:schemeClr val="tx1"/>
                </a:solidFill>
              </a:rPr>
              <a:t>v komentári k rozpočtu podrobne opísaná</a:t>
            </a:r>
            <a:r>
              <a:rPr lang="sk-SK" sz="2000" dirty="0">
                <a:solidFill>
                  <a:schemeClr val="tx1"/>
                </a:solidFill>
              </a:rPr>
              <a:t> z hľadiska obsahu (rozpísané jej súčasti), počtu a z hľadiska spôsobu využitia vo väzbe na aktivitu projektu;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ku </a:t>
            </a:r>
            <a:r>
              <a:rPr lang="sk-SK" sz="2000" dirty="0">
                <a:solidFill>
                  <a:schemeClr val="tx1"/>
                </a:solidFill>
              </a:rPr>
              <a:t>každej </a:t>
            </a:r>
            <a:r>
              <a:rPr lang="sk-SK" sz="2000" dirty="0" smtClean="0">
                <a:solidFill>
                  <a:schemeClr val="tx1"/>
                </a:solidFill>
              </a:rPr>
              <a:t>podpoložke je </a:t>
            </a:r>
            <a:r>
              <a:rPr lang="sk-SK" sz="2000" dirty="0">
                <a:solidFill>
                  <a:schemeClr val="tx1"/>
                </a:solidFill>
              </a:rPr>
              <a:t>priradený kód z číselníka oprávnených výdavkov, ktorý tvorí prílohu č. 1 Metodického pokynu CKO č. 4; </a:t>
            </a:r>
            <a:endParaRPr lang="sk-SK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chemeClr val="tx1"/>
                </a:solidFill>
              </a:rPr>
              <a:t>rozpočtové podpoložky </a:t>
            </a:r>
            <a:r>
              <a:rPr lang="sk-SK" sz="2000" b="1" dirty="0">
                <a:solidFill>
                  <a:schemeClr val="tx1"/>
                </a:solidFill>
              </a:rPr>
              <a:t>personálnych výdavkov </a:t>
            </a:r>
            <a:r>
              <a:rPr lang="sk-SK" sz="2000" dirty="0">
                <a:solidFill>
                  <a:schemeClr val="tx1"/>
                </a:solidFill>
              </a:rPr>
              <a:t>musia byť v súlade s personálnou maticou opisu projektu;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jednotka pri kalkulácii personálnych výdavkoch je stanovená na „</a:t>
            </a:r>
            <a:r>
              <a:rPr lang="sk-SK" sz="2000" b="1" dirty="0" smtClean="0">
                <a:solidFill>
                  <a:schemeClr val="tx1"/>
                </a:solidFill>
              </a:rPr>
              <a:t>osobohodinu</a:t>
            </a:r>
            <a:r>
              <a:rPr lang="sk-SK" sz="2000" dirty="0" smtClean="0">
                <a:solidFill>
                  <a:schemeClr val="tx1"/>
                </a:solidFill>
              </a:rPr>
              <a:t>“; </a:t>
            </a:r>
            <a:r>
              <a:rPr lang="sk-SK" sz="2000" dirty="0">
                <a:solidFill>
                  <a:schemeClr val="tx1"/>
                </a:solidFill>
              </a:rPr>
              <a:t>ide o počet reálne odpracovaných </a:t>
            </a:r>
            <a:r>
              <a:rPr lang="sk-SK" sz="2000" dirty="0" smtClean="0">
                <a:solidFill>
                  <a:schemeClr val="tx1"/>
                </a:solidFill>
              </a:rPr>
              <a:t>hodín (60 minútová hodina); napr</a:t>
            </a:r>
            <a:r>
              <a:rPr lang="sk-SK" sz="2000" dirty="0">
                <a:solidFill>
                  <a:schemeClr val="tx1"/>
                </a:solidFill>
              </a:rPr>
              <a:t>. </a:t>
            </a:r>
            <a:r>
              <a:rPr lang="sk-SK" sz="2000" dirty="0" smtClean="0">
                <a:solidFill>
                  <a:schemeClr val="tx1"/>
                </a:solidFill>
              </a:rPr>
              <a:t>pri počte odlektorovaných hodín sa </a:t>
            </a:r>
            <a:r>
              <a:rPr lang="sk-SK" sz="2000" dirty="0">
                <a:solidFill>
                  <a:schemeClr val="tx1"/>
                </a:solidFill>
              </a:rPr>
              <a:t>nezohľadňuje počet osôb zúčastňujúcich sa danej činnosti (napr. účastníci projektu),  t. j. </a:t>
            </a:r>
            <a:r>
              <a:rPr lang="sk-SK" sz="2000" dirty="0" smtClean="0">
                <a:solidFill>
                  <a:schemeClr val="tx1"/>
                </a:solidFill>
              </a:rPr>
              <a:t>rozpočtovaná suma bude </a:t>
            </a:r>
            <a:r>
              <a:rPr lang="sk-SK" sz="2000" dirty="0">
                <a:solidFill>
                  <a:schemeClr val="tx1"/>
                </a:solidFill>
              </a:rPr>
              <a:t>tvorená súčinom hodinovej sadzby a počtu skutočne odpracovaných hodín bez násobenia počtom </a:t>
            </a:r>
            <a:r>
              <a:rPr lang="sk-SK" sz="2000" dirty="0" smtClean="0">
                <a:solidFill>
                  <a:schemeClr val="tx1"/>
                </a:solidFill>
              </a:rPr>
              <a:t>účastníkov;</a:t>
            </a:r>
            <a:r>
              <a:rPr lang="sk-S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v </a:t>
            </a:r>
            <a:r>
              <a:rPr lang="sk-SK" sz="2000" dirty="0">
                <a:solidFill>
                  <a:schemeClr val="tx1"/>
                </a:solidFill>
              </a:rPr>
              <a:t>rozpočte projektu je dodržaná </a:t>
            </a:r>
            <a:r>
              <a:rPr lang="sk-SK" sz="2000" b="1" dirty="0">
                <a:solidFill>
                  <a:schemeClr val="tx1"/>
                </a:solidFill>
              </a:rPr>
              <a:t>výška paušálnej sadzby </a:t>
            </a:r>
            <a:r>
              <a:rPr lang="sk-SK" sz="2000" dirty="0">
                <a:solidFill>
                  <a:schemeClr val="tx1"/>
                </a:solidFill>
              </a:rPr>
              <a:t>stanovená v príslušnej výzve; </a:t>
            </a:r>
          </a:p>
          <a:p>
            <a:pPr lvl="0" algn="just"/>
            <a:endParaRPr lang="sk-SK" sz="2000" dirty="0">
              <a:solidFill>
                <a:schemeClr val="tx1"/>
              </a:solidFill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		</a:t>
            </a: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8906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u="sng" dirty="0">
                <a:solidFill>
                  <a:schemeClr val="bg1"/>
                </a:solidFill>
              </a:rPr>
              <a:t>Správne vyplnený rozpočet projektu po formálnej stránke: 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72514" y="1351385"/>
            <a:ext cx="8750261" cy="3711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v</a:t>
            </a:r>
            <a:r>
              <a:rPr lang="sk-SK" sz="2000" dirty="0">
                <a:solidFill>
                  <a:schemeClr val="tx1"/>
                </a:solidFill>
              </a:rPr>
              <a:t> prípade projektov realizovaných </a:t>
            </a:r>
            <a:r>
              <a:rPr lang="sk-SK" sz="2000" b="1" dirty="0">
                <a:solidFill>
                  <a:schemeClr val="tx1"/>
                </a:solidFill>
              </a:rPr>
              <a:t>paralelne na území oboch kategórií regiónov </a:t>
            </a:r>
            <a:r>
              <a:rPr lang="sk-SK" sz="2000" dirty="0">
                <a:solidFill>
                  <a:schemeClr val="tx1"/>
                </a:solidFill>
              </a:rPr>
              <a:t>(menej rozvinutý región alebo rozvinutejší región) sú celkové sumy položiek rozpočtu podľa aktivít a skupín výdavkov rozdelené na kategórie regiónov </a:t>
            </a:r>
            <a:r>
              <a:rPr lang="sk-SK" sz="2000" b="1" dirty="0">
                <a:solidFill>
                  <a:schemeClr val="tx1"/>
                </a:solidFill>
              </a:rPr>
              <a:t>podľa percentuálneho pomeru kľúča v zmysle </a:t>
            </a:r>
            <a:r>
              <a:rPr lang="sk-SK" sz="2000" b="1" dirty="0" smtClean="0">
                <a:solidFill>
                  <a:schemeClr val="tx1"/>
                </a:solidFill>
              </a:rPr>
              <a:t>výzvy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>
                <a:solidFill>
                  <a:schemeClr val="tx1"/>
                </a:solidFill>
              </a:rPr>
              <a:t>pre menej rozvinutý región </a:t>
            </a:r>
            <a:r>
              <a:rPr lang="sk-SK" sz="2000" b="1" dirty="0">
                <a:solidFill>
                  <a:schemeClr val="tx1"/>
                </a:solidFill>
              </a:rPr>
              <a:t>automaticky</a:t>
            </a:r>
            <a:r>
              <a:rPr lang="sk-SK" sz="2000" dirty="0">
                <a:solidFill>
                  <a:schemeClr val="tx1"/>
                </a:solidFill>
              </a:rPr>
              <a:t> (hárok „Rozdelenie_MRR_RR“ vo formulári rozpočtu projektu). Žiadateľ je povinný v hárku „Rozdelenie_MRR_RR“ </a:t>
            </a:r>
            <a:r>
              <a:rPr lang="sk-SK" sz="2000" b="1" dirty="0">
                <a:solidFill>
                  <a:schemeClr val="tx1"/>
                </a:solidFill>
              </a:rPr>
              <a:t>uviesť východiskové hodnoty kľúča</a:t>
            </a:r>
            <a:r>
              <a:rPr lang="sk-SK" sz="2000" dirty="0">
                <a:solidFill>
                  <a:schemeClr val="tx1"/>
                </a:solidFill>
              </a:rPr>
              <a:t> pre menej rozvinutý región a rozvinutejší región a zvoliť prioritnú os, v rámci ktorej sa projekt plánuje </a:t>
            </a:r>
            <a:r>
              <a:rPr lang="sk-SK" sz="2000" dirty="0" smtClean="0">
                <a:solidFill>
                  <a:schemeClr val="tx1"/>
                </a:solidFill>
              </a:rPr>
              <a:t>realizovať;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sk-SK" sz="2000" dirty="0" smtClean="0">
                <a:solidFill>
                  <a:schemeClr val="tx1"/>
                </a:solidFill>
              </a:rPr>
              <a:t>žiadateľ </a:t>
            </a:r>
            <a:r>
              <a:rPr lang="sk-SK" sz="2000" dirty="0">
                <a:solidFill>
                  <a:schemeClr val="tx1"/>
                </a:solidFill>
              </a:rPr>
              <a:t>je povinný v hárku „Priradenie aktivít“ uviesť názov aktivity v zmysle podrobného opisu projektu.</a:t>
            </a:r>
          </a:p>
          <a:p>
            <a:pPr algn="just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601</Words>
  <Application>Microsoft Office PowerPoint</Application>
  <PresentationFormat>Prezentácia na obrazovke (4:3)</PresentationFormat>
  <Paragraphs>120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Sabina Slimáková</cp:lastModifiedBy>
  <cp:revision>180</cp:revision>
  <cp:lastPrinted>2015-01-18T19:48:41Z</cp:lastPrinted>
  <dcterms:created xsi:type="dcterms:W3CDTF">2014-07-22T20:09:34Z</dcterms:created>
  <dcterms:modified xsi:type="dcterms:W3CDTF">2017-05-23T11:04:56Z</dcterms:modified>
</cp:coreProperties>
</file>